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60" r:id="rId3"/>
    <p:sldMasterId id="214748369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81" r:id="rId7"/>
    <p:sldId id="260" r:id="rId8"/>
    <p:sldId id="261" r:id="rId9"/>
    <p:sldId id="282" r:id="rId10"/>
    <p:sldId id="284" r:id="rId11"/>
    <p:sldId id="265" r:id="rId12"/>
    <p:sldId id="273" r:id="rId13"/>
    <p:sldId id="285" r:id="rId14"/>
    <p:sldId id="289" r:id="rId15"/>
    <p:sldId id="269" r:id="rId16"/>
    <p:sldId id="259" r:id="rId17"/>
    <p:sldId id="267" r:id="rId18"/>
    <p:sldId id="290" r:id="rId19"/>
    <p:sldId id="270" r:id="rId20"/>
    <p:sldId id="287" r:id="rId21"/>
    <p:sldId id="288" r:id="rId22"/>
    <p:sldId id="286" r:id="rId23"/>
    <p:sldId id="275" r:id="rId24"/>
    <p:sldId id="276" r:id="rId25"/>
    <p:sldId id="279" r:id="rId26"/>
    <p:sldId id="280" r:id="rId27"/>
  </p:sldIdLst>
  <p:sldSz cx="9144000" cy="6858000" type="screen4x3"/>
  <p:notesSz cx="7053263" cy="101869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7E9"/>
    <a:srgbClr val="FFFF00"/>
    <a:srgbClr val="FFFF99"/>
    <a:srgbClr val="FFFF66"/>
    <a:srgbClr val="AE6402"/>
    <a:srgbClr val="6699FF"/>
    <a:srgbClr val="B4EEB4"/>
    <a:srgbClr val="FFE285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96"/>
      </p:cViewPr>
      <p:guideLst>
        <p:guide orient="horz" pos="3209"/>
        <p:guide pos="22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/>
          <a:lstStyle>
            <a:lvl1pPr algn="r">
              <a:defRPr sz="1200"/>
            </a:lvl1pPr>
          </a:lstStyle>
          <a:p>
            <a:fld id="{CF5274DC-417C-41E1-8F9B-8E9CFA0EAB03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675871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7" y="9675871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 anchor="b"/>
          <a:lstStyle>
            <a:lvl1pPr algn="r">
              <a:defRPr sz="1200"/>
            </a:lvl1pPr>
          </a:lstStyle>
          <a:p>
            <a:fld id="{01512D61-E69B-4D53-BF10-0C7206AD51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822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/>
          <a:lstStyle>
            <a:lvl1pPr algn="r">
              <a:defRPr sz="1200"/>
            </a:lvl1pPr>
          </a:lstStyle>
          <a:p>
            <a:fld id="{3501BD6C-E5E0-4BF1-9975-FF8066717657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763588"/>
            <a:ext cx="5094287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8" tIns="46904" rIns="93808" bIns="469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8820"/>
            <a:ext cx="5642610" cy="4584145"/>
          </a:xfrm>
          <a:prstGeom prst="rect">
            <a:avLst/>
          </a:prstGeom>
        </p:spPr>
        <p:txBody>
          <a:bodyPr vert="horz" lIns="93808" tIns="46904" rIns="93808" bIns="4690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75871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75871"/>
            <a:ext cx="3056414" cy="509349"/>
          </a:xfrm>
          <a:prstGeom prst="rect">
            <a:avLst/>
          </a:prstGeom>
        </p:spPr>
        <p:txBody>
          <a:bodyPr vert="horz" lIns="93808" tIns="46904" rIns="93808" bIns="46904" rtlCol="0" anchor="b"/>
          <a:lstStyle>
            <a:lvl1pPr algn="r">
              <a:defRPr sz="1200"/>
            </a:lvl1pPr>
          </a:lstStyle>
          <a:p>
            <a:fld id="{A8D85CA6-45BC-482C-BBED-61A86F392A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17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5CA6-45BC-482C-BBED-61A86F392AD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6385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5CA6-45BC-482C-BBED-61A86F392AD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9052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886200"/>
            <a:ext cx="56483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611188"/>
            <a:ext cx="91440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8170863" y="539750"/>
            <a:ext cx="144462" cy="1444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8386763" y="32385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8675688" y="396875"/>
            <a:ext cx="287337" cy="287338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323850" y="260350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右矢印 16"/>
          <p:cNvSpPr/>
          <p:nvPr userDrawn="1"/>
        </p:nvSpPr>
        <p:spPr>
          <a:xfrm>
            <a:off x="3221180" y="2161629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 userDrawn="1"/>
        </p:nvSpPr>
        <p:spPr>
          <a:xfrm>
            <a:off x="6124277" y="2161629"/>
            <a:ext cx="3732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 userDrawn="1"/>
        </p:nvSpPr>
        <p:spPr>
          <a:xfrm rot="5400000">
            <a:off x="7588468" y="346858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 userDrawn="1"/>
        </p:nvSpPr>
        <p:spPr>
          <a:xfrm rot="10800000">
            <a:off x="6124276" y="4756989"/>
            <a:ext cx="3732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 userDrawn="1"/>
        </p:nvSpPr>
        <p:spPr>
          <a:xfrm rot="10800000">
            <a:off x="3221180" y="4756989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755650" y="1628800"/>
            <a:ext cx="2406402" cy="1641722"/>
          </a:xfrm>
        </p:spPr>
      </p:sp>
      <p:sp>
        <p:nvSpPr>
          <p:cNvPr id="23" name="図プレースホルダー 3"/>
          <p:cNvSpPr>
            <a:spLocks noGrp="1"/>
          </p:cNvSpPr>
          <p:nvPr>
            <p:ph type="pic" sz="quarter" idx="15"/>
          </p:nvPr>
        </p:nvSpPr>
        <p:spPr>
          <a:xfrm>
            <a:off x="3658747" y="1628800"/>
            <a:ext cx="2406402" cy="1641722"/>
          </a:xfrm>
        </p:spPr>
      </p:sp>
      <p:sp>
        <p:nvSpPr>
          <p:cNvPr id="24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6556623" y="1628800"/>
            <a:ext cx="2406402" cy="1641722"/>
          </a:xfrm>
        </p:spPr>
      </p:sp>
      <p:sp>
        <p:nvSpPr>
          <p:cNvPr id="25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755650" y="4224160"/>
            <a:ext cx="2406402" cy="1641722"/>
          </a:xfrm>
        </p:spPr>
      </p:sp>
      <p:sp>
        <p:nvSpPr>
          <p:cNvPr id="26" name="図プレースホルダー 6"/>
          <p:cNvSpPr>
            <a:spLocks noGrp="1"/>
          </p:cNvSpPr>
          <p:nvPr>
            <p:ph type="pic" sz="quarter" idx="11"/>
          </p:nvPr>
        </p:nvSpPr>
        <p:spPr>
          <a:xfrm>
            <a:off x="3658746" y="4224160"/>
            <a:ext cx="2406402" cy="1641722"/>
          </a:xfrm>
        </p:spPr>
      </p:sp>
      <p:sp>
        <p:nvSpPr>
          <p:cNvPr id="27" name="図プレースホルダー 8"/>
          <p:cNvSpPr>
            <a:spLocks noGrp="1"/>
          </p:cNvSpPr>
          <p:nvPr>
            <p:ph type="pic" sz="quarter" idx="12"/>
          </p:nvPr>
        </p:nvSpPr>
        <p:spPr>
          <a:xfrm>
            <a:off x="6556623" y="4224160"/>
            <a:ext cx="2406402" cy="1641722"/>
          </a:xfrm>
        </p:spPr>
      </p:sp>
    </p:spTree>
    <p:extLst>
      <p:ext uri="{BB962C8B-B14F-4D97-AF65-F5344CB8AC3E}">
        <p14:creationId xmlns="" xmlns:p14="http://schemas.microsoft.com/office/powerpoint/2010/main" val="37557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5875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211088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7961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8815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9588" y="222250"/>
            <a:ext cx="1928812" cy="59420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73150" y="222250"/>
            <a:ext cx="5634038" cy="59420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541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9636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5013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049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9248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11188"/>
            <a:ext cx="91440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Oval 13"/>
          <p:cNvSpPr>
            <a:spLocks noChangeArrowheads="1"/>
          </p:cNvSpPr>
          <p:nvPr userDrawn="1"/>
        </p:nvSpPr>
        <p:spPr bwMode="auto">
          <a:xfrm>
            <a:off x="8170863" y="539750"/>
            <a:ext cx="144462" cy="1444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Oval 14"/>
          <p:cNvSpPr>
            <a:spLocks noChangeArrowheads="1"/>
          </p:cNvSpPr>
          <p:nvPr userDrawn="1"/>
        </p:nvSpPr>
        <p:spPr bwMode="auto">
          <a:xfrm>
            <a:off x="8386763" y="32385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15"/>
          <p:cNvSpPr>
            <a:spLocks noChangeArrowheads="1"/>
          </p:cNvSpPr>
          <p:nvPr userDrawn="1"/>
        </p:nvSpPr>
        <p:spPr bwMode="auto">
          <a:xfrm>
            <a:off x="8675688" y="396875"/>
            <a:ext cx="287337" cy="287338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16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7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20"/>
          <p:cNvSpPr>
            <a:spLocks noChangeArrowheads="1"/>
          </p:cNvSpPr>
          <p:nvPr userDrawn="1"/>
        </p:nvSpPr>
        <p:spPr bwMode="auto">
          <a:xfrm>
            <a:off x="323850" y="260350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21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3477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733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02789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6857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71001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17786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4835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99920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2897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1812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8491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6"/>
          <p:cNvSpPr>
            <a:spLocks noGrp="1"/>
          </p:cNvSpPr>
          <p:nvPr>
            <p:ph type="pic" sz="quarter" idx="10"/>
          </p:nvPr>
        </p:nvSpPr>
        <p:spPr>
          <a:xfrm>
            <a:off x="755650" y="1628800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0" name="図プレースホルダー 16"/>
          <p:cNvSpPr>
            <a:spLocks noGrp="1"/>
          </p:cNvSpPr>
          <p:nvPr>
            <p:ph type="pic" sz="quarter" idx="11"/>
          </p:nvPr>
        </p:nvSpPr>
        <p:spPr>
          <a:xfrm>
            <a:off x="3707904" y="4235580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12"/>
          </p:nvPr>
        </p:nvSpPr>
        <p:spPr>
          <a:xfrm>
            <a:off x="6556623" y="4235203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13"/>
          </p:nvPr>
        </p:nvSpPr>
        <p:spPr>
          <a:xfrm>
            <a:off x="755650" y="4212740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14"/>
          </p:nvPr>
        </p:nvSpPr>
        <p:spPr>
          <a:xfrm>
            <a:off x="6556623" y="1628800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図プレースホルダー 16"/>
          <p:cNvSpPr>
            <a:spLocks noGrp="1"/>
          </p:cNvSpPr>
          <p:nvPr>
            <p:ph type="pic" sz="quarter" idx="15"/>
          </p:nvPr>
        </p:nvSpPr>
        <p:spPr>
          <a:xfrm>
            <a:off x="3707904" y="1628800"/>
            <a:ext cx="2406402" cy="164172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1073150" y="222250"/>
            <a:ext cx="7715250" cy="868363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8779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8305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7273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8915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604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2499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5046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3626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6911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C83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986088"/>
            <a:ext cx="4084637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079500" y="908050"/>
            <a:ext cx="6985000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079500" y="4437063"/>
            <a:ext cx="6985000" cy="1512887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512887"/>
          </a:xfrm>
        </p:spPr>
        <p:txBody>
          <a:bodyPr/>
          <a:lstStyle>
            <a:lvl1pPr marL="0" indent="0" algn="ctr">
              <a:buFont typeface="Arial Black" pitchFamily="34" charset="0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908050"/>
            <a:ext cx="705802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 rot="-5400000">
            <a:off x="-1587" y="2855912"/>
            <a:ext cx="1155700" cy="1152525"/>
            <a:chOff x="2515" y="1797"/>
            <a:chExt cx="728" cy="726"/>
          </a:xfrm>
        </p:grpSpPr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2562" y="1842"/>
              <a:ext cx="636" cy="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515" y="1797"/>
              <a:ext cx="728" cy="726"/>
            </a:xfrm>
            <a:custGeom>
              <a:avLst/>
              <a:gdLst>
                <a:gd name="T0" fmla="*/ 615 w 1014"/>
                <a:gd name="T1" fmla="*/ 435 h 1013"/>
                <a:gd name="T2" fmla="*/ 653 w 1014"/>
                <a:gd name="T3" fmla="*/ 458 h 1013"/>
                <a:gd name="T4" fmla="*/ 775 w 1014"/>
                <a:gd name="T5" fmla="*/ 464 h 1013"/>
                <a:gd name="T6" fmla="*/ 873 w 1014"/>
                <a:gd name="T7" fmla="*/ 675 h 1013"/>
                <a:gd name="T8" fmla="*/ 621 w 1014"/>
                <a:gd name="T9" fmla="*/ 822 h 1013"/>
                <a:gd name="T10" fmla="*/ 395 w 1014"/>
                <a:gd name="T11" fmla="*/ 889 h 1013"/>
                <a:gd name="T12" fmla="*/ 469 w 1014"/>
                <a:gd name="T13" fmla="*/ 559 h 1013"/>
                <a:gd name="T14" fmla="*/ 243 w 1014"/>
                <a:gd name="T15" fmla="*/ 533 h 1013"/>
                <a:gd name="T16" fmla="*/ 280 w 1014"/>
                <a:gd name="T17" fmla="*/ 510 h 1013"/>
                <a:gd name="T18" fmla="*/ 392 w 1014"/>
                <a:gd name="T19" fmla="*/ 370 h 1013"/>
                <a:gd name="T20" fmla="*/ 469 w 1014"/>
                <a:gd name="T21" fmla="*/ 123 h 1013"/>
                <a:gd name="T22" fmla="*/ 477 w 1014"/>
                <a:gd name="T23" fmla="*/ 99 h 1013"/>
                <a:gd name="T24" fmla="*/ 495 w 1014"/>
                <a:gd name="T25" fmla="*/ 89 h 1013"/>
                <a:gd name="T26" fmla="*/ 514 w 1014"/>
                <a:gd name="T27" fmla="*/ 87 h 1013"/>
                <a:gd name="T28" fmla="*/ 533 w 1014"/>
                <a:gd name="T29" fmla="*/ 95 h 1013"/>
                <a:gd name="T30" fmla="*/ 546 w 1014"/>
                <a:gd name="T31" fmla="*/ 114 h 1013"/>
                <a:gd name="T32" fmla="*/ 798 w 1014"/>
                <a:gd name="T33" fmla="*/ 92 h 1013"/>
                <a:gd name="T34" fmla="*/ 750 w 1014"/>
                <a:gd name="T35" fmla="*/ 62 h 1013"/>
                <a:gd name="T36" fmla="*/ 698 w 1014"/>
                <a:gd name="T37" fmla="*/ 38 h 1013"/>
                <a:gd name="T38" fmla="*/ 644 w 1014"/>
                <a:gd name="T39" fmla="*/ 19 h 1013"/>
                <a:gd name="T40" fmla="*/ 586 w 1014"/>
                <a:gd name="T41" fmla="*/ 6 h 1013"/>
                <a:gd name="T42" fmla="*/ 526 w 1014"/>
                <a:gd name="T43" fmla="*/ 0 h 1013"/>
                <a:gd name="T44" fmla="*/ 404 w 1014"/>
                <a:gd name="T45" fmla="*/ 11 h 1013"/>
                <a:gd name="T46" fmla="*/ 265 w 1014"/>
                <a:gd name="T47" fmla="*/ 61 h 1013"/>
                <a:gd name="T48" fmla="*/ 149 w 1014"/>
                <a:gd name="T49" fmla="*/ 149 h 1013"/>
                <a:gd name="T50" fmla="*/ 61 w 1014"/>
                <a:gd name="T51" fmla="*/ 266 h 1013"/>
                <a:gd name="T52" fmla="*/ 10 w 1014"/>
                <a:gd name="T53" fmla="*/ 405 h 1013"/>
                <a:gd name="T54" fmla="*/ 2 w 1014"/>
                <a:gd name="T55" fmla="*/ 560 h 1013"/>
                <a:gd name="T56" fmla="*/ 40 w 1014"/>
                <a:gd name="T57" fmla="*/ 705 h 1013"/>
                <a:gd name="T58" fmla="*/ 115 w 1014"/>
                <a:gd name="T59" fmla="*/ 829 h 1013"/>
                <a:gd name="T60" fmla="*/ 224 w 1014"/>
                <a:gd name="T61" fmla="*/ 927 h 1013"/>
                <a:gd name="T62" fmla="*/ 356 w 1014"/>
                <a:gd name="T63" fmla="*/ 990 h 1013"/>
                <a:gd name="T64" fmla="*/ 506 w 1014"/>
                <a:gd name="T65" fmla="*/ 1013 h 1013"/>
                <a:gd name="T66" fmla="*/ 657 w 1014"/>
                <a:gd name="T67" fmla="*/ 990 h 1013"/>
                <a:gd name="T68" fmla="*/ 790 w 1014"/>
                <a:gd name="T69" fmla="*/ 927 h 1013"/>
                <a:gd name="T70" fmla="*/ 897 w 1014"/>
                <a:gd name="T71" fmla="*/ 829 h 1013"/>
                <a:gd name="T72" fmla="*/ 973 w 1014"/>
                <a:gd name="T73" fmla="*/ 705 h 1013"/>
                <a:gd name="T74" fmla="*/ 1011 w 1014"/>
                <a:gd name="T75" fmla="*/ 560 h 1013"/>
                <a:gd name="T76" fmla="*/ 1010 w 1014"/>
                <a:gd name="T77" fmla="*/ 445 h 1013"/>
                <a:gd name="T78" fmla="*/ 990 w 1014"/>
                <a:gd name="T79" fmla="*/ 354 h 1013"/>
                <a:gd name="T80" fmla="*/ 955 w 1014"/>
                <a:gd name="T81" fmla="*/ 271 h 1013"/>
                <a:gd name="T82" fmla="*/ 905 w 1014"/>
                <a:gd name="T83" fmla="*/ 195 h 1013"/>
                <a:gd name="T84" fmla="*/ 844 w 1014"/>
                <a:gd name="T85" fmla="*/ 129 h 1013"/>
                <a:gd name="T86" fmla="*/ 547 w 1014"/>
                <a:gd name="T87" fmla="*/ 22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4" h="1013">
                  <a:moveTo>
                    <a:pt x="547" y="220"/>
                  </a:moveTo>
                  <a:lnTo>
                    <a:pt x="547" y="393"/>
                  </a:lnTo>
                  <a:lnTo>
                    <a:pt x="615" y="435"/>
                  </a:lnTo>
                  <a:lnTo>
                    <a:pt x="615" y="370"/>
                  </a:lnTo>
                  <a:lnTo>
                    <a:pt x="653" y="370"/>
                  </a:lnTo>
                  <a:lnTo>
                    <a:pt x="653" y="458"/>
                  </a:lnTo>
                  <a:lnTo>
                    <a:pt x="738" y="511"/>
                  </a:lnTo>
                  <a:lnTo>
                    <a:pt x="738" y="464"/>
                  </a:lnTo>
                  <a:lnTo>
                    <a:pt x="775" y="464"/>
                  </a:lnTo>
                  <a:lnTo>
                    <a:pt x="775" y="534"/>
                  </a:lnTo>
                  <a:lnTo>
                    <a:pt x="873" y="593"/>
                  </a:lnTo>
                  <a:lnTo>
                    <a:pt x="873" y="675"/>
                  </a:lnTo>
                  <a:lnTo>
                    <a:pt x="547" y="559"/>
                  </a:lnTo>
                  <a:lnTo>
                    <a:pt x="547" y="763"/>
                  </a:lnTo>
                  <a:lnTo>
                    <a:pt x="621" y="822"/>
                  </a:lnTo>
                  <a:lnTo>
                    <a:pt x="621" y="889"/>
                  </a:lnTo>
                  <a:lnTo>
                    <a:pt x="508" y="838"/>
                  </a:lnTo>
                  <a:lnTo>
                    <a:pt x="395" y="889"/>
                  </a:lnTo>
                  <a:lnTo>
                    <a:pt x="395" y="823"/>
                  </a:lnTo>
                  <a:lnTo>
                    <a:pt x="469" y="765"/>
                  </a:lnTo>
                  <a:lnTo>
                    <a:pt x="469" y="559"/>
                  </a:lnTo>
                  <a:lnTo>
                    <a:pt x="144" y="675"/>
                  </a:lnTo>
                  <a:lnTo>
                    <a:pt x="144" y="593"/>
                  </a:lnTo>
                  <a:lnTo>
                    <a:pt x="243" y="533"/>
                  </a:lnTo>
                  <a:lnTo>
                    <a:pt x="243" y="464"/>
                  </a:lnTo>
                  <a:lnTo>
                    <a:pt x="280" y="464"/>
                  </a:lnTo>
                  <a:lnTo>
                    <a:pt x="280" y="510"/>
                  </a:lnTo>
                  <a:lnTo>
                    <a:pt x="355" y="463"/>
                  </a:lnTo>
                  <a:lnTo>
                    <a:pt x="355" y="370"/>
                  </a:lnTo>
                  <a:lnTo>
                    <a:pt x="392" y="370"/>
                  </a:lnTo>
                  <a:lnTo>
                    <a:pt x="392" y="440"/>
                  </a:lnTo>
                  <a:lnTo>
                    <a:pt x="469" y="393"/>
                  </a:lnTo>
                  <a:lnTo>
                    <a:pt x="469" y="123"/>
                  </a:lnTo>
                  <a:lnTo>
                    <a:pt x="470" y="114"/>
                  </a:lnTo>
                  <a:lnTo>
                    <a:pt x="472" y="106"/>
                  </a:lnTo>
                  <a:lnTo>
                    <a:pt x="477" y="99"/>
                  </a:lnTo>
                  <a:lnTo>
                    <a:pt x="483" y="95"/>
                  </a:lnTo>
                  <a:lnTo>
                    <a:pt x="488" y="91"/>
                  </a:lnTo>
                  <a:lnTo>
                    <a:pt x="495" y="89"/>
                  </a:lnTo>
                  <a:lnTo>
                    <a:pt x="502" y="87"/>
                  </a:lnTo>
                  <a:lnTo>
                    <a:pt x="508" y="87"/>
                  </a:lnTo>
                  <a:lnTo>
                    <a:pt x="514" y="87"/>
                  </a:lnTo>
                  <a:lnTo>
                    <a:pt x="521" y="89"/>
                  </a:lnTo>
                  <a:lnTo>
                    <a:pt x="528" y="91"/>
                  </a:lnTo>
                  <a:lnTo>
                    <a:pt x="533" y="95"/>
                  </a:lnTo>
                  <a:lnTo>
                    <a:pt x="539" y="99"/>
                  </a:lnTo>
                  <a:lnTo>
                    <a:pt x="544" y="106"/>
                  </a:lnTo>
                  <a:lnTo>
                    <a:pt x="546" y="114"/>
                  </a:lnTo>
                  <a:lnTo>
                    <a:pt x="547" y="123"/>
                  </a:lnTo>
                  <a:lnTo>
                    <a:pt x="547" y="220"/>
                  </a:lnTo>
                  <a:lnTo>
                    <a:pt x="798" y="92"/>
                  </a:lnTo>
                  <a:lnTo>
                    <a:pt x="782" y="82"/>
                  </a:lnTo>
                  <a:lnTo>
                    <a:pt x="766" y="72"/>
                  </a:lnTo>
                  <a:lnTo>
                    <a:pt x="750" y="62"/>
                  </a:lnTo>
                  <a:lnTo>
                    <a:pt x="733" y="53"/>
                  </a:lnTo>
                  <a:lnTo>
                    <a:pt x="715" y="45"/>
                  </a:lnTo>
                  <a:lnTo>
                    <a:pt x="698" y="38"/>
                  </a:lnTo>
                  <a:lnTo>
                    <a:pt x="680" y="31"/>
                  </a:lnTo>
                  <a:lnTo>
                    <a:pt x="662" y="24"/>
                  </a:lnTo>
                  <a:lnTo>
                    <a:pt x="644" y="19"/>
                  </a:lnTo>
                  <a:lnTo>
                    <a:pt x="624" y="14"/>
                  </a:lnTo>
                  <a:lnTo>
                    <a:pt x="606" y="9"/>
                  </a:lnTo>
                  <a:lnTo>
                    <a:pt x="586" y="6"/>
                  </a:lnTo>
                  <a:lnTo>
                    <a:pt x="567" y="4"/>
                  </a:lnTo>
                  <a:lnTo>
                    <a:pt x="546" y="1"/>
                  </a:lnTo>
                  <a:lnTo>
                    <a:pt x="526" y="0"/>
                  </a:lnTo>
                  <a:lnTo>
                    <a:pt x="506" y="0"/>
                  </a:lnTo>
                  <a:lnTo>
                    <a:pt x="454" y="3"/>
                  </a:lnTo>
                  <a:lnTo>
                    <a:pt x="404" y="11"/>
                  </a:lnTo>
                  <a:lnTo>
                    <a:pt x="356" y="23"/>
                  </a:lnTo>
                  <a:lnTo>
                    <a:pt x="309" y="41"/>
                  </a:lnTo>
                  <a:lnTo>
                    <a:pt x="265" y="61"/>
                  </a:lnTo>
                  <a:lnTo>
                    <a:pt x="224" y="87"/>
                  </a:lnTo>
                  <a:lnTo>
                    <a:pt x="184" y="117"/>
                  </a:lnTo>
                  <a:lnTo>
                    <a:pt x="149" y="149"/>
                  </a:lnTo>
                  <a:lnTo>
                    <a:pt x="115" y="186"/>
                  </a:lnTo>
                  <a:lnTo>
                    <a:pt x="86" y="225"/>
                  </a:lnTo>
                  <a:lnTo>
                    <a:pt x="61" y="266"/>
                  </a:lnTo>
                  <a:lnTo>
                    <a:pt x="40" y="311"/>
                  </a:lnTo>
                  <a:lnTo>
                    <a:pt x="23" y="357"/>
                  </a:lnTo>
                  <a:lnTo>
                    <a:pt x="10" y="405"/>
                  </a:lnTo>
                  <a:lnTo>
                    <a:pt x="2" y="456"/>
                  </a:lnTo>
                  <a:lnTo>
                    <a:pt x="0" y="508"/>
                  </a:lnTo>
                  <a:lnTo>
                    <a:pt x="2" y="560"/>
                  </a:lnTo>
                  <a:lnTo>
                    <a:pt x="10" y="609"/>
                  </a:lnTo>
                  <a:lnTo>
                    <a:pt x="23" y="658"/>
                  </a:lnTo>
                  <a:lnTo>
                    <a:pt x="40" y="705"/>
                  </a:lnTo>
                  <a:lnTo>
                    <a:pt x="61" y="749"/>
                  </a:lnTo>
                  <a:lnTo>
                    <a:pt x="86" y="790"/>
                  </a:lnTo>
                  <a:lnTo>
                    <a:pt x="115" y="829"/>
                  </a:lnTo>
                  <a:lnTo>
                    <a:pt x="149" y="865"/>
                  </a:lnTo>
                  <a:lnTo>
                    <a:pt x="184" y="898"/>
                  </a:lnTo>
                  <a:lnTo>
                    <a:pt x="224" y="927"/>
                  </a:lnTo>
                  <a:lnTo>
                    <a:pt x="265" y="952"/>
                  </a:lnTo>
                  <a:lnTo>
                    <a:pt x="309" y="973"/>
                  </a:lnTo>
                  <a:lnTo>
                    <a:pt x="356" y="990"/>
                  </a:lnTo>
                  <a:lnTo>
                    <a:pt x="404" y="1003"/>
                  </a:lnTo>
                  <a:lnTo>
                    <a:pt x="454" y="1011"/>
                  </a:lnTo>
                  <a:lnTo>
                    <a:pt x="506" y="1013"/>
                  </a:lnTo>
                  <a:lnTo>
                    <a:pt x="558" y="1011"/>
                  </a:lnTo>
                  <a:lnTo>
                    <a:pt x="608" y="1003"/>
                  </a:lnTo>
                  <a:lnTo>
                    <a:pt x="657" y="990"/>
                  </a:lnTo>
                  <a:lnTo>
                    <a:pt x="704" y="973"/>
                  </a:lnTo>
                  <a:lnTo>
                    <a:pt x="748" y="952"/>
                  </a:lnTo>
                  <a:lnTo>
                    <a:pt x="790" y="927"/>
                  </a:lnTo>
                  <a:lnTo>
                    <a:pt x="829" y="898"/>
                  </a:lnTo>
                  <a:lnTo>
                    <a:pt x="865" y="865"/>
                  </a:lnTo>
                  <a:lnTo>
                    <a:pt x="897" y="829"/>
                  </a:lnTo>
                  <a:lnTo>
                    <a:pt x="927" y="790"/>
                  </a:lnTo>
                  <a:lnTo>
                    <a:pt x="953" y="749"/>
                  </a:lnTo>
                  <a:lnTo>
                    <a:pt x="973" y="705"/>
                  </a:lnTo>
                  <a:lnTo>
                    <a:pt x="991" y="658"/>
                  </a:lnTo>
                  <a:lnTo>
                    <a:pt x="1003" y="609"/>
                  </a:lnTo>
                  <a:lnTo>
                    <a:pt x="1011" y="560"/>
                  </a:lnTo>
                  <a:lnTo>
                    <a:pt x="1014" y="508"/>
                  </a:lnTo>
                  <a:lnTo>
                    <a:pt x="1013" y="476"/>
                  </a:lnTo>
                  <a:lnTo>
                    <a:pt x="1010" y="445"/>
                  </a:lnTo>
                  <a:lnTo>
                    <a:pt x="1005" y="414"/>
                  </a:lnTo>
                  <a:lnTo>
                    <a:pt x="999" y="384"/>
                  </a:lnTo>
                  <a:lnTo>
                    <a:pt x="990" y="354"/>
                  </a:lnTo>
                  <a:lnTo>
                    <a:pt x="980" y="325"/>
                  </a:lnTo>
                  <a:lnTo>
                    <a:pt x="968" y="297"/>
                  </a:lnTo>
                  <a:lnTo>
                    <a:pt x="955" y="271"/>
                  </a:lnTo>
                  <a:lnTo>
                    <a:pt x="940" y="244"/>
                  </a:lnTo>
                  <a:lnTo>
                    <a:pt x="924" y="219"/>
                  </a:lnTo>
                  <a:lnTo>
                    <a:pt x="905" y="195"/>
                  </a:lnTo>
                  <a:lnTo>
                    <a:pt x="887" y="172"/>
                  </a:lnTo>
                  <a:lnTo>
                    <a:pt x="866" y="150"/>
                  </a:lnTo>
                  <a:lnTo>
                    <a:pt x="844" y="129"/>
                  </a:lnTo>
                  <a:lnTo>
                    <a:pt x="823" y="111"/>
                  </a:lnTo>
                  <a:lnTo>
                    <a:pt x="798" y="92"/>
                  </a:lnTo>
                  <a:lnTo>
                    <a:pt x="547" y="220"/>
                  </a:lnTo>
                  <a:close/>
                </a:path>
              </a:pathLst>
            </a:custGeom>
            <a:solidFill>
              <a:srgbClr val="FAC8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116013" y="3355975"/>
            <a:ext cx="4824412" cy="1444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1728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 userDrawn="1"/>
        </p:nvSpPr>
        <p:spPr bwMode="auto">
          <a:xfrm>
            <a:off x="1073150" y="222250"/>
            <a:ext cx="77152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mtClean="0">
                <a:latin typeface="富士ポップＰ" pitchFamily="50" charset="-128"/>
                <a:ea typeface="富士ポップＰ" pitchFamily="50" charset="-128"/>
              </a:rPr>
              <a:t>手づくり封筒</a:t>
            </a:r>
            <a:endParaRPr lang="ja-JP" altLang="en-US" dirty="0">
              <a:latin typeface="富士ポップＰ" pitchFamily="50" charset="-128"/>
              <a:ea typeface="富士ポップＰ" pitchFamily="50" charset="-128"/>
            </a:endParaRPr>
          </a:p>
        </p:txBody>
      </p:sp>
      <p:sp>
        <p:nvSpPr>
          <p:cNvPr id="4" name="右矢印 3"/>
          <p:cNvSpPr/>
          <p:nvPr userDrawn="1"/>
        </p:nvSpPr>
        <p:spPr>
          <a:xfrm>
            <a:off x="3189578" y="2183246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 userDrawn="1"/>
        </p:nvSpPr>
        <p:spPr>
          <a:xfrm>
            <a:off x="6114717" y="2183246"/>
            <a:ext cx="3732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 userDrawn="1"/>
        </p:nvSpPr>
        <p:spPr>
          <a:xfrm rot="5400000">
            <a:off x="7588468" y="346858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 userDrawn="1"/>
        </p:nvSpPr>
        <p:spPr>
          <a:xfrm rot="10800000">
            <a:off x="6114127" y="4883798"/>
            <a:ext cx="3732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 userDrawn="1"/>
        </p:nvSpPr>
        <p:spPr>
          <a:xfrm rot="10800000">
            <a:off x="3187812" y="4869160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755650" y="1628800"/>
            <a:ext cx="2406402" cy="1641722"/>
          </a:xfrm>
        </p:spPr>
      </p:sp>
      <p:sp>
        <p:nvSpPr>
          <p:cNvPr id="10" name="図プレースホルダー 3"/>
          <p:cNvSpPr>
            <a:spLocks noGrp="1"/>
          </p:cNvSpPr>
          <p:nvPr>
            <p:ph type="pic" sz="quarter" idx="15"/>
          </p:nvPr>
        </p:nvSpPr>
        <p:spPr>
          <a:xfrm>
            <a:off x="3707904" y="1628800"/>
            <a:ext cx="2406402" cy="1641722"/>
          </a:xfrm>
        </p:spPr>
      </p:sp>
      <p:sp>
        <p:nvSpPr>
          <p:cNvPr id="11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6556623" y="1628800"/>
            <a:ext cx="2406402" cy="1641722"/>
          </a:xfrm>
        </p:spPr>
      </p:sp>
      <p:sp>
        <p:nvSpPr>
          <p:cNvPr id="12" name="図プレースホルダー 5"/>
          <p:cNvSpPr>
            <a:spLocks noGrp="1"/>
          </p:cNvSpPr>
          <p:nvPr>
            <p:ph type="pic" sz="quarter" idx="13"/>
          </p:nvPr>
        </p:nvSpPr>
        <p:spPr>
          <a:xfrm>
            <a:off x="755650" y="4212740"/>
            <a:ext cx="2406402" cy="1641722"/>
          </a:xfrm>
        </p:spPr>
      </p:sp>
      <p:sp>
        <p:nvSpPr>
          <p:cNvPr id="13" name="図プレースホルダー 6"/>
          <p:cNvSpPr>
            <a:spLocks noGrp="1"/>
          </p:cNvSpPr>
          <p:nvPr>
            <p:ph type="pic" sz="quarter" idx="11"/>
          </p:nvPr>
        </p:nvSpPr>
        <p:spPr>
          <a:xfrm>
            <a:off x="3707904" y="4235580"/>
            <a:ext cx="2406402" cy="1641722"/>
          </a:xfrm>
        </p:spPr>
      </p:sp>
      <p:sp>
        <p:nvSpPr>
          <p:cNvPr id="14" name="図プレースホルダー 8"/>
          <p:cNvSpPr>
            <a:spLocks noGrp="1"/>
          </p:cNvSpPr>
          <p:nvPr>
            <p:ph type="pic" sz="quarter" idx="12"/>
          </p:nvPr>
        </p:nvSpPr>
        <p:spPr>
          <a:xfrm>
            <a:off x="6556623" y="4235203"/>
            <a:ext cx="2406402" cy="1641722"/>
          </a:xfrm>
        </p:spPr>
      </p:sp>
    </p:spTree>
    <p:extLst>
      <p:ext uri="{BB962C8B-B14F-4D97-AF65-F5344CB8AC3E}">
        <p14:creationId xmlns="" xmlns:p14="http://schemas.microsoft.com/office/powerpoint/2010/main" val="353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28610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72618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54382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84105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9561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7895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33868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79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084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9591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615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73150" y="1268413"/>
            <a:ext cx="37814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06975" y="1268413"/>
            <a:ext cx="37814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0815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20" y="274638"/>
            <a:ext cx="793057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 flipV="1">
            <a:off x="395859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Oval 14"/>
          <p:cNvSpPr>
            <a:spLocks noChangeArrowheads="1"/>
          </p:cNvSpPr>
          <p:nvPr userDrawn="1"/>
        </p:nvSpPr>
        <p:spPr bwMode="auto">
          <a:xfrm>
            <a:off x="252984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5"/>
          <p:cNvSpPr>
            <a:spLocks noChangeArrowheads="1"/>
          </p:cNvSpPr>
          <p:nvPr userDrawn="1"/>
        </p:nvSpPr>
        <p:spPr bwMode="auto">
          <a:xfrm>
            <a:off x="459359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6"/>
          <p:cNvSpPr>
            <a:spLocks noChangeArrowheads="1"/>
          </p:cNvSpPr>
          <p:nvPr userDrawn="1"/>
        </p:nvSpPr>
        <p:spPr bwMode="auto">
          <a:xfrm>
            <a:off x="324421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7"/>
          <p:cNvSpPr>
            <a:spLocks noChangeArrowheads="1"/>
          </p:cNvSpPr>
          <p:nvPr userDrawn="1"/>
        </p:nvSpPr>
        <p:spPr bwMode="auto">
          <a:xfrm>
            <a:off x="108521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>
            <a:off x="611188" y="1411833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Oval 11"/>
          <p:cNvSpPr>
            <a:spLocks noChangeArrowheads="1"/>
          </p:cNvSpPr>
          <p:nvPr userDrawn="1"/>
        </p:nvSpPr>
        <p:spPr bwMode="auto">
          <a:xfrm>
            <a:off x="8170863" y="1340396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12"/>
          <p:cNvSpPr>
            <a:spLocks noChangeArrowheads="1"/>
          </p:cNvSpPr>
          <p:nvPr userDrawn="1"/>
        </p:nvSpPr>
        <p:spPr bwMode="auto">
          <a:xfrm>
            <a:off x="8386763" y="1124496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Oval 13"/>
          <p:cNvSpPr>
            <a:spLocks noChangeArrowheads="1"/>
          </p:cNvSpPr>
          <p:nvPr userDrawn="1"/>
        </p:nvSpPr>
        <p:spPr bwMode="auto">
          <a:xfrm>
            <a:off x="8675688" y="1197521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auto">
          <a:xfrm>
            <a:off x="35496" y="692696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9"/>
          <p:cNvSpPr>
            <a:spLocks noChangeArrowheads="1"/>
          </p:cNvSpPr>
          <p:nvPr userDrawn="1"/>
        </p:nvSpPr>
        <p:spPr bwMode="auto">
          <a:xfrm>
            <a:off x="756221" y="1053058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3906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11188" y="0"/>
            <a:ext cx="0" cy="68580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11188" y="1123950"/>
            <a:ext cx="8137525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Oval 11"/>
          <p:cNvSpPr>
            <a:spLocks noChangeArrowheads="1"/>
          </p:cNvSpPr>
          <p:nvPr userDrawn="1"/>
        </p:nvSpPr>
        <p:spPr bwMode="auto">
          <a:xfrm>
            <a:off x="8170863" y="1052513"/>
            <a:ext cx="144462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2"/>
          <p:cNvSpPr>
            <a:spLocks noChangeArrowheads="1"/>
          </p:cNvSpPr>
          <p:nvPr userDrawn="1"/>
        </p:nvSpPr>
        <p:spPr bwMode="auto">
          <a:xfrm>
            <a:off x="8386763" y="8366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3"/>
          <p:cNvSpPr>
            <a:spLocks noChangeArrowheads="1"/>
          </p:cNvSpPr>
          <p:nvPr userDrawn="1"/>
        </p:nvSpPr>
        <p:spPr bwMode="auto">
          <a:xfrm>
            <a:off x="8675688" y="90963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4"/>
          <p:cNvSpPr>
            <a:spLocks noChangeArrowheads="1"/>
          </p:cNvSpPr>
          <p:nvPr userDrawn="1"/>
        </p:nvSpPr>
        <p:spPr bwMode="auto">
          <a:xfrm>
            <a:off x="468313" y="5589588"/>
            <a:ext cx="287337" cy="2873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5"/>
          <p:cNvSpPr>
            <a:spLocks noChangeArrowheads="1"/>
          </p:cNvSpPr>
          <p:nvPr userDrawn="1"/>
        </p:nvSpPr>
        <p:spPr bwMode="auto">
          <a:xfrm>
            <a:off x="674688" y="5948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6"/>
          <p:cNvSpPr>
            <a:spLocks noChangeArrowheads="1"/>
          </p:cNvSpPr>
          <p:nvPr userDrawn="1"/>
        </p:nvSpPr>
        <p:spPr bwMode="auto">
          <a:xfrm>
            <a:off x="539750" y="623728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7"/>
          <p:cNvSpPr>
            <a:spLocks noChangeArrowheads="1"/>
          </p:cNvSpPr>
          <p:nvPr userDrawn="1"/>
        </p:nvSpPr>
        <p:spPr bwMode="auto">
          <a:xfrm>
            <a:off x="323850" y="645318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8"/>
          <p:cNvSpPr>
            <a:spLocks noChangeArrowheads="1"/>
          </p:cNvSpPr>
          <p:nvPr userDrawn="1"/>
        </p:nvSpPr>
        <p:spPr bwMode="auto">
          <a:xfrm>
            <a:off x="250825" y="404813"/>
            <a:ext cx="863600" cy="86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9"/>
          <p:cNvSpPr>
            <a:spLocks noChangeArrowheads="1"/>
          </p:cNvSpPr>
          <p:nvPr userDrawn="1"/>
        </p:nvSpPr>
        <p:spPr bwMode="auto">
          <a:xfrm>
            <a:off x="971550" y="7651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5741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222250"/>
            <a:ext cx="77152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268413"/>
            <a:ext cx="77152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84" r:id="rId3"/>
    <p:sldLayoutId id="214748371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711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BA24-4742-4BFC-A9C3-4257603FF00D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F8DC-6A98-47F2-98AE-B18D1A9256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973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4D95-DDF2-46CE-B4B6-774A6153D27C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6979-9739-42E3-8677-120757AE3B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642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4956175"/>
            <a:ext cx="21161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" name="Group 18"/>
          <p:cNvGrpSpPr>
            <a:grpSpLocks/>
          </p:cNvGrpSpPr>
          <p:nvPr/>
        </p:nvGrpSpPr>
        <p:grpSpPr bwMode="auto">
          <a:xfrm rot="-5400000">
            <a:off x="-1587" y="5703887"/>
            <a:ext cx="1155700" cy="1152525"/>
            <a:chOff x="2515" y="1797"/>
            <a:chExt cx="728" cy="726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2562" y="1842"/>
              <a:ext cx="636" cy="636"/>
            </a:xfrm>
            <a:prstGeom prst="ellipse">
              <a:avLst/>
            </a:prstGeom>
            <a:solidFill>
              <a:srgbClr val="FAC83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515" y="1797"/>
              <a:ext cx="728" cy="726"/>
            </a:xfrm>
            <a:custGeom>
              <a:avLst/>
              <a:gdLst>
                <a:gd name="T0" fmla="*/ 615 w 1014"/>
                <a:gd name="T1" fmla="*/ 435 h 1013"/>
                <a:gd name="T2" fmla="*/ 653 w 1014"/>
                <a:gd name="T3" fmla="*/ 458 h 1013"/>
                <a:gd name="T4" fmla="*/ 775 w 1014"/>
                <a:gd name="T5" fmla="*/ 464 h 1013"/>
                <a:gd name="T6" fmla="*/ 873 w 1014"/>
                <a:gd name="T7" fmla="*/ 675 h 1013"/>
                <a:gd name="T8" fmla="*/ 621 w 1014"/>
                <a:gd name="T9" fmla="*/ 822 h 1013"/>
                <a:gd name="T10" fmla="*/ 395 w 1014"/>
                <a:gd name="T11" fmla="*/ 889 h 1013"/>
                <a:gd name="T12" fmla="*/ 469 w 1014"/>
                <a:gd name="T13" fmla="*/ 559 h 1013"/>
                <a:gd name="T14" fmla="*/ 243 w 1014"/>
                <a:gd name="T15" fmla="*/ 533 h 1013"/>
                <a:gd name="T16" fmla="*/ 280 w 1014"/>
                <a:gd name="T17" fmla="*/ 510 h 1013"/>
                <a:gd name="T18" fmla="*/ 392 w 1014"/>
                <a:gd name="T19" fmla="*/ 370 h 1013"/>
                <a:gd name="T20" fmla="*/ 469 w 1014"/>
                <a:gd name="T21" fmla="*/ 123 h 1013"/>
                <a:gd name="T22" fmla="*/ 477 w 1014"/>
                <a:gd name="T23" fmla="*/ 99 h 1013"/>
                <a:gd name="T24" fmla="*/ 495 w 1014"/>
                <a:gd name="T25" fmla="*/ 89 h 1013"/>
                <a:gd name="T26" fmla="*/ 514 w 1014"/>
                <a:gd name="T27" fmla="*/ 87 h 1013"/>
                <a:gd name="T28" fmla="*/ 533 w 1014"/>
                <a:gd name="T29" fmla="*/ 95 h 1013"/>
                <a:gd name="T30" fmla="*/ 546 w 1014"/>
                <a:gd name="T31" fmla="*/ 114 h 1013"/>
                <a:gd name="T32" fmla="*/ 798 w 1014"/>
                <a:gd name="T33" fmla="*/ 92 h 1013"/>
                <a:gd name="T34" fmla="*/ 750 w 1014"/>
                <a:gd name="T35" fmla="*/ 62 h 1013"/>
                <a:gd name="T36" fmla="*/ 698 w 1014"/>
                <a:gd name="T37" fmla="*/ 38 h 1013"/>
                <a:gd name="T38" fmla="*/ 644 w 1014"/>
                <a:gd name="T39" fmla="*/ 19 h 1013"/>
                <a:gd name="T40" fmla="*/ 586 w 1014"/>
                <a:gd name="T41" fmla="*/ 6 h 1013"/>
                <a:gd name="T42" fmla="*/ 526 w 1014"/>
                <a:gd name="T43" fmla="*/ 0 h 1013"/>
                <a:gd name="T44" fmla="*/ 404 w 1014"/>
                <a:gd name="T45" fmla="*/ 11 h 1013"/>
                <a:gd name="T46" fmla="*/ 265 w 1014"/>
                <a:gd name="T47" fmla="*/ 61 h 1013"/>
                <a:gd name="T48" fmla="*/ 149 w 1014"/>
                <a:gd name="T49" fmla="*/ 149 h 1013"/>
                <a:gd name="T50" fmla="*/ 61 w 1014"/>
                <a:gd name="T51" fmla="*/ 266 h 1013"/>
                <a:gd name="T52" fmla="*/ 10 w 1014"/>
                <a:gd name="T53" fmla="*/ 405 h 1013"/>
                <a:gd name="T54" fmla="*/ 2 w 1014"/>
                <a:gd name="T55" fmla="*/ 560 h 1013"/>
                <a:gd name="T56" fmla="*/ 40 w 1014"/>
                <a:gd name="T57" fmla="*/ 705 h 1013"/>
                <a:gd name="T58" fmla="*/ 115 w 1014"/>
                <a:gd name="T59" fmla="*/ 829 h 1013"/>
                <a:gd name="T60" fmla="*/ 224 w 1014"/>
                <a:gd name="T61" fmla="*/ 927 h 1013"/>
                <a:gd name="T62" fmla="*/ 356 w 1014"/>
                <a:gd name="T63" fmla="*/ 990 h 1013"/>
                <a:gd name="T64" fmla="*/ 506 w 1014"/>
                <a:gd name="T65" fmla="*/ 1013 h 1013"/>
                <a:gd name="T66" fmla="*/ 657 w 1014"/>
                <a:gd name="T67" fmla="*/ 990 h 1013"/>
                <a:gd name="T68" fmla="*/ 790 w 1014"/>
                <a:gd name="T69" fmla="*/ 927 h 1013"/>
                <a:gd name="T70" fmla="*/ 897 w 1014"/>
                <a:gd name="T71" fmla="*/ 829 h 1013"/>
                <a:gd name="T72" fmla="*/ 973 w 1014"/>
                <a:gd name="T73" fmla="*/ 705 h 1013"/>
                <a:gd name="T74" fmla="*/ 1011 w 1014"/>
                <a:gd name="T75" fmla="*/ 560 h 1013"/>
                <a:gd name="T76" fmla="*/ 1010 w 1014"/>
                <a:gd name="T77" fmla="*/ 445 h 1013"/>
                <a:gd name="T78" fmla="*/ 990 w 1014"/>
                <a:gd name="T79" fmla="*/ 354 h 1013"/>
                <a:gd name="T80" fmla="*/ 955 w 1014"/>
                <a:gd name="T81" fmla="*/ 271 h 1013"/>
                <a:gd name="T82" fmla="*/ 905 w 1014"/>
                <a:gd name="T83" fmla="*/ 195 h 1013"/>
                <a:gd name="T84" fmla="*/ 844 w 1014"/>
                <a:gd name="T85" fmla="*/ 129 h 1013"/>
                <a:gd name="T86" fmla="*/ 547 w 1014"/>
                <a:gd name="T87" fmla="*/ 22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4" h="1013">
                  <a:moveTo>
                    <a:pt x="547" y="220"/>
                  </a:moveTo>
                  <a:lnTo>
                    <a:pt x="547" y="393"/>
                  </a:lnTo>
                  <a:lnTo>
                    <a:pt x="615" y="435"/>
                  </a:lnTo>
                  <a:lnTo>
                    <a:pt x="615" y="370"/>
                  </a:lnTo>
                  <a:lnTo>
                    <a:pt x="653" y="370"/>
                  </a:lnTo>
                  <a:lnTo>
                    <a:pt x="653" y="458"/>
                  </a:lnTo>
                  <a:lnTo>
                    <a:pt x="738" y="511"/>
                  </a:lnTo>
                  <a:lnTo>
                    <a:pt x="738" y="464"/>
                  </a:lnTo>
                  <a:lnTo>
                    <a:pt x="775" y="464"/>
                  </a:lnTo>
                  <a:lnTo>
                    <a:pt x="775" y="534"/>
                  </a:lnTo>
                  <a:lnTo>
                    <a:pt x="873" y="593"/>
                  </a:lnTo>
                  <a:lnTo>
                    <a:pt x="873" y="675"/>
                  </a:lnTo>
                  <a:lnTo>
                    <a:pt x="547" y="559"/>
                  </a:lnTo>
                  <a:lnTo>
                    <a:pt x="547" y="763"/>
                  </a:lnTo>
                  <a:lnTo>
                    <a:pt x="621" y="822"/>
                  </a:lnTo>
                  <a:lnTo>
                    <a:pt x="621" y="889"/>
                  </a:lnTo>
                  <a:lnTo>
                    <a:pt x="508" y="838"/>
                  </a:lnTo>
                  <a:lnTo>
                    <a:pt x="395" y="889"/>
                  </a:lnTo>
                  <a:lnTo>
                    <a:pt x="395" y="823"/>
                  </a:lnTo>
                  <a:lnTo>
                    <a:pt x="469" y="765"/>
                  </a:lnTo>
                  <a:lnTo>
                    <a:pt x="469" y="559"/>
                  </a:lnTo>
                  <a:lnTo>
                    <a:pt x="144" y="675"/>
                  </a:lnTo>
                  <a:lnTo>
                    <a:pt x="144" y="593"/>
                  </a:lnTo>
                  <a:lnTo>
                    <a:pt x="243" y="533"/>
                  </a:lnTo>
                  <a:lnTo>
                    <a:pt x="243" y="464"/>
                  </a:lnTo>
                  <a:lnTo>
                    <a:pt x="280" y="464"/>
                  </a:lnTo>
                  <a:lnTo>
                    <a:pt x="280" y="510"/>
                  </a:lnTo>
                  <a:lnTo>
                    <a:pt x="355" y="463"/>
                  </a:lnTo>
                  <a:lnTo>
                    <a:pt x="355" y="370"/>
                  </a:lnTo>
                  <a:lnTo>
                    <a:pt x="392" y="370"/>
                  </a:lnTo>
                  <a:lnTo>
                    <a:pt x="392" y="440"/>
                  </a:lnTo>
                  <a:lnTo>
                    <a:pt x="469" y="393"/>
                  </a:lnTo>
                  <a:lnTo>
                    <a:pt x="469" y="123"/>
                  </a:lnTo>
                  <a:lnTo>
                    <a:pt x="470" y="114"/>
                  </a:lnTo>
                  <a:lnTo>
                    <a:pt x="472" y="106"/>
                  </a:lnTo>
                  <a:lnTo>
                    <a:pt x="477" y="99"/>
                  </a:lnTo>
                  <a:lnTo>
                    <a:pt x="483" y="95"/>
                  </a:lnTo>
                  <a:lnTo>
                    <a:pt x="488" y="91"/>
                  </a:lnTo>
                  <a:lnTo>
                    <a:pt x="495" y="89"/>
                  </a:lnTo>
                  <a:lnTo>
                    <a:pt x="502" y="87"/>
                  </a:lnTo>
                  <a:lnTo>
                    <a:pt x="508" y="87"/>
                  </a:lnTo>
                  <a:lnTo>
                    <a:pt x="514" y="87"/>
                  </a:lnTo>
                  <a:lnTo>
                    <a:pt x="521" y="89"/>
                  </a:lnTo>
                  <a:lnTo>
                    <a:pt x="528" y="91"/>
                  </a:lnTo>
                  <a:lnTo>
                    <a:pt x="533" y="95"/>
                  </a:lnTo>
                  <a:lnTo>
                    <a:pt x="539" y="99"/>
                  </a:lnTo>
                  <a:lnTo>
                    <a:pt x="544" y="106"/>
                  </a:lnTo>
                  <a:lnTo>
                    <a:pt x="546" y="114"/>
                  </a:lnTo>
                  <a:lnTo>
                    <a:pt x="547" y="123"/>
                  </a:lnTo>
                  <a:lnTo>
                    <a:pt x="547" y="220"/>
                  </a:lnTo>
                  <a:lnTo>
                    <a:pt x="798" y="92"/>
                  </a:lnTo>
                  <a:lnTo>
                    <a:pt x="782" y="82"/>
                  </a:lnTo>
                  <a:lnTo>
                    <a:pt x="766" y="72"/>
                  </a:lnTo>
                  <a:lnTo>
                    <a:pt x="750" y="62"/>
                  </a:lnTo>
                  <a:lnTo>
                    <a:pt x="733" y="53"/>
                  </a:lnTo>
                  <a:lnTo>
                    <a:pt x="715" y="45"/>
                  </a:lnTo>
                  <a:lnTo>
                    <a:pt x="698" y="38"/>
                  </a:lnTo>
                  <a:lnTo>
                    <a:pt x="680" y="31"/>
                  </a:lnTo>
                  <a:lnTo>
                    <a:pt x="662" y="24"/>
                  </a:lnTo>
                  <a:lnTo>
                    <a:pt x="644" y="19"/>
                  </a:lnTo>
                  <a:lnTo>
                    <a:pt x="624" y="14"/>
                  </a:lnTo>
                  <a:lnTo>
                    <a:pt x="606" y="9"/>
                  </a:lnTo>
                  <a:lnTo>
                    <a:pt x="586" y="6"/>
                  </a:lnTo>
                  <a:lnTo>
                    <a:pt x="567" y="4"/>
                  </a:lnTo>
                  <a:lnTo>
                    <a:pt x="546" y="1"/>
                  </a:lnTo>
                  <a:lnTo>
                    <a:pt x="526" y="0"/>
                  </a:lnTo>
                  <a:lnTo>
                    <a:pt x="506" y="0"/>
                  </a:lnTo>
                  <a:lnTo>
                    <a:pt x="454" y="3"/>
                  </a:lnTo>
                  <a:lnTo>
                    <a:pt x="404" y="11"/>
                  </a:lnTo>
                  <a:lnTo>
                    <a:pt x="356" y="23"/>
                  </a:lnTo>
                  <a:lnTo>
                    <a:pt x="309" y="41"/>
                  </a:lnTo>
                  <a:lnTo>
                    <a:pt x="265" y="61"/>
                  </a:lnTo>
                  <a:lnTo>
                    <a:pt x="224" y="87"/>
                  </a:lnTo>
                  <a:lnTo>
                    <a:pt x="184" y="117"/>
                  </a:lnTo>
                  <a:lnTo>
                    <a:pt x="149" y="149"/>
                  </a:lnTo>
                  <a:lnTo>
                    <a:pt x="115" y="186"/>
                  </a:lnTo>
                  <a:lnTo>
                    <a:pt x="86" y="225"/>
                  </a:lnTo>
                  <a:lnTo>
                    <a:pt x="61" y="266"/>
                  </a:lnTo>
                  <a:lnTo>
                    <a:pt x="40" y="311"/>
                  </a:lnTo>
                  <a:lnTo>
                    <a:pt x="23" y="357"/>
                  </a:lnTo>
                  <a:lnTo>
                    <a:pt x="10" y="405"/>
                  </a:lnTo>
                  <a:lnTo>
                    <a:pt x="2" y="456"/>
                  </a:lnTo>
                  <a:lnTo>
                    <a:pt x="0" y="508"/>
                  </a:lnTo>
                  <a:lnTo>
                    <a:pt x="2" y="560"/>
                  </a:lnTo>
                  <a:lnTo>
                    <a:pt x="10" y="609"/>
                  </a:lnTo>
                  <a:lnTo>
                    <a:pt x="23" y="658"/>
                  </a:lnTo>
                  <a:lnTo>
                    <a:pt x="40" y="705"/>
                  </a:lnTo>
                  <a:lnTo>
                    <a:pt x="61" y="749"/>
                  </a:lnTo>
                  <a:lnTo>
                    <a:pt x="86" y="790"/>
                  </a:lnTo>
                  <a:lnTo>
                    <a:pt x="115" y="829"/>
                  </a:lnTo>
                  <a:lnTo>
                    <a:pt x="149" y="865"/>
                  </a:lnTo>
                  <a:lnTo>
                    <a:pt x="184" y="898"/>
                  </a:lnTo>
                  <a:lnTo>
                    <a:pt x="224" y="927"/>
                  </a:lnTo>
                  <a:lnTo>
                    <a:pt x="265" y="952"/>
                  </a:lnTo>
                  <a:lnTo>
                    <a:pt x="309" y="973"/>
                  </a:lnTo>
                  <a:lnTo>
                    <a:pt x="356" y="990"/>
                  </a:lnTo>
                  <a:lnTo>
                    <a:pt x="404" y="1003"/>
                  </a:lnTo>
                  <a:lnTo>
                    <a:pt x="454" y="1011"/>
                  </a:lnTo>
                  <a:lnTo>
                    <a:pt x="506" y="1013"/>
                  </a:lnTo>
                  <a:lnTo>
                    <a:pt x="558" y="1011"/>
                  </a:lnTo>
                  <a:lnTo>
                    <a:pt x="608" y="1003"/>
                  </a:lnTo>
                  <a:lnTo>
                    <a:pt x="657" y="990"/>
                  </a:lnTo>
                  <a:lnTo>
                    <a:pt x="704" y="973"/>
                  </a:lnTo>
                  <a:lnTo>
                    <a:pt x="748" y="952"/>
                  </a:lnTo>
                  <a:lnTo>
                    <a:pt x="790" y="927"/>
                  </a:lnTo>
                  <a:lnTo>
                    <a:pt x="829" y="898"/>
                  </a:lnTo>
                  <a:lnTo>
                    <a:pt x="865" y="865"/>
                  </a:lnTo>
                  <a:lnTo>
                    <a:pt x="897" y="829"/>
                  </a:lnTo>
                  <a:lnTo>
                    <a:pt x="927" y="790"/>
                  </a:lnTo>
                  <a:lnTo>
                    <a:pt x="953" y="749"/>
                  </a:lnTo>
                  <a:lnTo>
                    <a:pt x="973" y="705"/>
                  </a:lnTo>
                  <a:lnTo>
                    <a:pt x="991" y="658"/>
                  </a:lnTo>
                  <a:lnTo>
                    <a:pt x="1003" y="609"/>
                  </a:lnTo>
                  <a:lnTo>
                    <a:pt x="1011" y="560"/>
                  </a:lnTo>
                  <a:lnTo>
                    <a:pt x="1014" y="508"/>
                  </a:lnTo>
                  <a:lnTo>
                    <a:pt x="1013" y="476"/>
                  </a:lnTo>
                  <a:lnTo>
                    <a:pt x="1010" y="445"/>
                  </a:lnTo>
                  <a:lnTo>
                    <a:pt x="1005" y="414"/>
                  </a:lnTo>
                  <a:lnTo>
                    <a:pt x="999" y="384"/>
                  </a:lnTo>
                  <a:lnTo>
                    <a:pt x="990" y="354"/>
                  </a:lnTo>
                  <a:lnTo>
                    <a:pt x="980" y="325"/>
                  </a:lnTo>
                  <a:lnTo>
                    <a:pt x="968" y="297"/>
                  </a:lnTo>
                  <a:lnTo>
                    <a:pt x="955" y="271"/>
                  </a:lnTo>
                  <a:lnTo>
                    <a:pt x="940" y="244"/>
                  </a:lnTo>
                  <a:lnTo>
                    <a:pt x="924" y="219"/>
                  </a:lnTo>
                  <a:lnTo>
                    <a:pt x="905" y="195"/>
                  </a:lnTo>
                  <a:lnTo>
                    <a:pt x="887" y="172"/>
                  </a:lnTo>
                  <a:lnTo>
                    <a:pt x="866" y="150"/>
                  </a:lnTo>
                  <a:lnTo>
                    <a:pt x="844" y="129"/>
                  </a:lnTo>
                  <a:lnTo>
                    <a:pt x="823" y="111"/>
                  </a:lnTo>
                  <a:lnTo>
                    <a:pt x="798" y="92"/>
                  </a:lnTo>
                  <a:lnTo>
                    <a:pt x="547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1116013" y="6207125"/>
            <a:ext cx="6048375" cy="141288"/>
          </a:xfrm>
          <a:prstGeom prst="roundRect">
            <a:avLst>
              <a:gd name="adj" fmla="val 50000"/>
            </a:avLst>
          </a:prstGeom>
          <a:solidFill>
            <a:srgbClr val="FAC83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179388" y="260350"/>
            <a:ext cx="8785225" cy="792163"/>
          </a:xfrm>
          <a:prstGeom prst="roundRect">
            <a:avLst>
              <a:gd name="adj" fmla="val 50000"/>
            </a:avLst>
          </a:prstGeom>
          <a:solidFill>
            <a:srgbClr val="FAC83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50614BA-F737-4D4F-AB4D-93EFE08B68F0}" type="datetime1">
              <a:rPr lang="ja-JP" altLang="en-US"/>
              <a:pPr/>
              <a:t>2011/1/18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3138" y="0"/>
            <a:ext cx="5508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C878C-F8E1-4409-B55A-8EF4625E4CAC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20000"/>
        <a:buFont typeface="Arial Black" pitchFamily="34" charset="0"/>
        <a:buChar char="&lt;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120000"/>
        <a:buFont typeface="Arial Black" pitchFamily="34" charset="0"/>
        <a:buChar char="&lt;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SzPct val="120000"/>
        <a:buFont typeface="Arial Black" pitchFamily="34" charset="0"/>
        <a:buChar char="&lt;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C99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CCC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CC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CC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CC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CC"/>
        </a:buClr>
        <a:buSzPct val="120000"/>
        <a:buFont typeface="Arial Black" pitchFamily="34" charset="0"/>
        <a:buChar char="&lt;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5.xml"/><Relationship Id="rId1" Type="http://schemas.openxmlformats.org/officeDocument/2006/relationships/video" Target="../media/media1.wm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535039"/>
            <a:ext cx="7054552" cy="1470025"/>
          </a:xfrm>
        </p:spPr>
        <p:txBody>
          <a:bodyPr/>
          <a:lstStyle/>
          <a:p>
            <a:r>
              <a:rPr lang="ja-JP" altLang="en-US" sz="8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１課１改善運動</a:t>
            </a:r>
            <a:endParaRPr lang="ja-JP" altLang="ja-JP" sz="8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4195" y="5676969"/>
            <a:ext cx="5144269" cy="769640"/>
          </a:xfrm>
        </p:spPr>
        <p:txBody>
          <a:bodyPr/>
          <a:lstStyle/>
          <a:p>
            <a:r>
              <a:rPr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海津市民総合窓口課</a:t>
            </a:r>
            <a:endParaRPr lang="ja-JP" altLang="ja-JP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78559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70C0"/>
                </a:solidFill>
                <a:latin typeface="HG創英角ﾎﾟｯﾌﾟ体" pitchFamily="49" charset="-128"/>
                <a:ea typeface="HG創英角ﾎﾟｯﾌﾟ体" pitchFamily="49" charset="-128"/>
              </a:rPr>
              <a:t>平成</a:t>
            </a:r>
            <a:r>
              <a:rPr kumimoji="1" lang="ja-JP" altLang="en-US" sz="5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２２年度</a:t>
            </a:r>
            <a:endParaRPr kumimoji="1" lang="ja-JP" altLang="en-US" sz="54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7170" name="Picture 2" descr="C:\Users\ito\AppData\Local\Microsoft\Windows\Temporary Internet Files\Content.IE5\8TTXEWGP\MC9002120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6" y="4356614"/>
            <a:ext cx="2450296" cy="2161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to\AppData\Local\Microsoft\Windows\Temporary Internet Files\Content.IE5\7E2N9GAI\MC900343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5"/>
            <a:ext cx="2307203" cy="177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パスポート申請啓発ミニのぼり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 descr="Y:\作業フォルダ\1001パスポート申請\IMG_5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63" y="1243812"/>
            <a:ext cx="7777385" cy="5184923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328300" y="1268760"/>
            <a:ext cx="648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2010.10.1</a:t>
            </a:r>
          </a:p>
          <a:p>
            <a:r>
              <a:rPr kumimoji="1" lang="ja-JP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  パスポート申請スタート</a:t>
            </a:r>
            <a:endParaRPr kumimoji="1" lang="ja-JP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55" name="Picture 7" descr="http://www.seikatubunka.metro.tokyo.jp/flow/img/ic_passpo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8997"/>
            <a:ext cx="2448272" cy="157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7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7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取り組みベスト３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6752446"/>
              </p:ext>
            </p:extLst>
          </p:nvPr>
        </p:nvGraphicFramePr>
        <p:xfrm>
          <a:off x="1115616" y="1556792"/>
          <a:ext cx="7416824" cy="2740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8391"/>
                <a:gridCol w="5908433"/>
              </a:tblGrid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１ 位</a:t>
                      </a:r>
                      <a:r>
                        <a:rPr kumimoji="1" lang="en-US" altLang="ja-JP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お待たせうちわ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２位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手づくり封筒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３位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パスポート申請啓発ミニのぼり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ito\AppData\Local\Microsoft\Windows\Temporary Internet Files\Content.IE5\8TTXEWGP\MC9004376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26" y="4653136"/>
            <a:ext cx="1822450" cy="180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to\AppData\Local\Microsoft\Windows\Temporary Internet Files\Content.IE5\8TTXEWGP\MC900437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3030"/>
            <a:ext cx="1212850" cy="183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to\AppData\Local\Microsoft\Windows\Temporary Internet Files\Content.IE5\7E2N9GAI\MC900437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9186"/>
            <a:ext cx="1806575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612048" y="1570860"/>
            <a:ext cx="5916406" cy="88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16034" y="2492896"/>
            <a:ext cx="5912420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195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手づくり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封筒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2583" y="2321124"/>
            <a:ext cx="3781424" cy="2836068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5" y="2321124"/>
            <a:ext cx="3781424" cy="2836068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1187624" y="54260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コピー用紙の包装紙</a:t>
            </a:r>
            <a:endParaRPr kumimoji="1" lang="ja-JP" altLang="en-US" sz="28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32140" y="5426060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手づくり封筒</a:t>
            </a:r>
            <a:endParaRPr kumimoji="1" lang="ja-JP" altLang="en-US" sz="2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15567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BEFORE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3" y="1556792"/>
            <a:ext cx="175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AFTER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4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手づくり封筒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4" name="yuubinn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75656" y="1197007"/>
            <a:ext cx="6912428" cy="5184321"/>
          </a:xfrm>
        </p:spPr>
      </p:pic>
    </p:spTree>
    <p:extLst>
      <p:ext uri="{BB962C8B-B14F-4D97-AF65-F5344CB8AC3E}">
        <p14:creationId xmlns="" xmlns:p14="http://schemas.microsoft.com/office/powerpoint/2010/main" val="3989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手づくり封筒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189578" y="2183246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114717" y="2183246"/>
            <a:ext cx="3732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5400000">
            <a:off x="7588468" y="346858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6114127" y="4883798"/>
            <a:ext cx="3732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0800000">
            <a:off x="3187812" y="4869160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プレースホルダー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821747" y="1650417"/>
            <a:ext cx="2188962" cy="1641722"/>
          </a:xfrm>
        </p:spPr>
      </p:pic>
      <p:pic>
        <p:nvPicPr>
          <p:cNvPr id="10" name="図プレースホルダー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3746886" y="1650417"/>
            <a:ext cx="2188962" cy="1641722"/>
          </a:xfrm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6666806" y="1650417"/>
            <a:ext cx="2188962" cy="1641722"/>
          </a:xfrm>
        </p:spPr>
      </p:pic>
      <p:pic>
        <p:nvPicPr>
          <p:cNvPr id="19" name="図プレースホルダー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6" y="4221088"/>
            <a:ext cx="2188962" cy="1641721"/>
          </a:xfrm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8" y="4235580"/>
            <a:ext cx="2188962" cy="1641721"/>
          </a:xfrm>
        </p:spPr>
      </p:pic>
      <p:pic>
        <p:nvPicPr>
          <p:cNvPr id="17" name="図プレースホルダー 16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/>
          <a:stretch>
            <a:fillRect/>
          </a:stretch>
        </p:blipFill>
        <p:spPr>
          <a:xfrm>
            <a:off x="819393" y="4221088"/>
            <a:ext cx="2188962" cy="1641722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467788" y="11967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包装紙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16060" y="119675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折り目を付ける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16316" y="1196752"/>
            <a:ext cx="74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裁断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56420" y="591955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のり付け　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591955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ゴム印を押す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590921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できあがり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3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827E-7 L 0.32274 0.19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75 0.19912 L -0.00087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9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3784E-6 L -0.00642 0.197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9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9936 L 0.00052 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2082 L -0.31736 0.202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9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5 0.19936 L 0.00086 0.018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906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9991E-6 L -0.32049 -0.186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4.91212E-6 L -0.32048 -0.19311 " pathEditMode="relative" rAng="0" ptsTypes="AA">
                                      <p:cBhvr>
                                        <p:cTn id="70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9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93 L -0.00365 -0.183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9519 L 0.00208 0.000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80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17 L 0.31892 -0.175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9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063 L 0.31893 -0.18247 " pathEditMode="relative" rAng="0" ptsTypes="AA">
                                      <p:cBhvr>
                                        <p:cTn id="107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966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取り組みベスト３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2492133"/>
              </p:ext>
            </p:extLst>
          </p:nvPr>
        </p:nvGraphicFramePr>
        <p:xfrm>
          <a:off x="1115616" y="1556792"/>
          <a:ext cx="7416824" cy="2740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8391"/>
                <a:gridCol w="5908433"/>
              </a:tblGrid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１ 位</a:t>
                      </a:r>
                      <a:r>
                        <a:rPr kumimoji="1" lang="en-US" altLang="ja-JP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お待たせうちわ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２位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手づくり封筒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３位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パスポート申請啓発ミニのぼり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ito\AppData\Local\Microsoft\Windows\Temporary Internet Files\Content.IE5\8TTXEWGP\MC9004376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26" y="4653136"/>
            <a:ext cx="1822450" cy="180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to\AppData\Local\Microsoft\Windows\Temporary Internet Files\Content.IE5\8TTXEWGP\MC900437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3030"/>
            <a:ext cx="1212850" cy="183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to\AppData\Local\Microsoft\Windows\Temporary Internet Files\Content.IE5\7E2N9GAI\MC900437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9186"/>
            <a:ext cx="1806575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612048" y="1570860"/>
            <a:ext cx="5916406" cy="88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495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お待たせうちわ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2321543"/>
            <a:ext cx="3781424" cy="2835229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6975" y="2321124"/>
            <a:ext cx="3781424" cy="2836068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1043608" y="530120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参議院議員通常選挙の啓発用うちわ</a:t>
            </a:r>
            <a:endParaRPr kumimoji="1" lang="ja-JP" altLang="en-US" sz="28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54980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うちわ型番号札</a:t>
            </a:r>
            <a:endParaRPr kumimoji="1" lang="ja-JP" altLang="en-US" sz="2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15567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BEFORE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1556792"/>
            <a:ext cx="168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AFTER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3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お待たせうちわ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6"/>
            <a:ext cx="3456383" cy="2592286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41004"/>
            <a:ext cx="3493393" cy="2620044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4788024" y="16288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窓口の混雑時に使用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234888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・小さいので持ってみえる</a:t>
            </a:r>
            <a:endParaRPr lang="en-US" altLang="ja-JP" sz="28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かが不明</a:t>
            </a:r>
            <a:endParaRPr lang="en-US" altLang="ja-JP" sz="28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・他</a:t>
            </a:r>
            <a:r>
              <a:rPr kumimoji="1" lang="ja-JP" altLang="en-US" sz="28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部署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の要件なのか、</a:t>
            </a:r>
            <a:endParaRPr kumimoji="1" lang="en-US" altLang="ja-JP" sz="28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確認が遅くなる</a:t>
            </a:r>
            <a:endParaRPr kumimoji="1" lang="ja-JP" altLang="en-US" sz="2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9218" name="Picture 2" descr="C:\Users\ito\AppData\Local\Microsoft\Windows\Temporary Internet Files\Content.IE5\8TTXEWGP\MC9002282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83" y="4725144"/>
            <a:ext cx="1153973" cy="152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to\AppData\Local\Microsoft\Windows\Temporary Internet Files\Content.IE5\N66C16LK\MC9000245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2357026" cy="1553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9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6902" y="222250"/>
            <a:ext cx="7715250" cy="868363"/>
          </a:xfrm>
        </p:spPr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お待たせうちわ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189578" y="2183246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114717" y="2183246"/>
            <a:ext cx="3732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5400000">
            <a:off x="7588468" y="3524854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6114127" y="4883798"/>
            <a:ext cx="3732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0800000">
            <a:off x="3187812" y="4869160"/>
            <a:ext cx="37843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プレースホルダー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821747" y="1650417"/>
            <a:ext cx="2188962" cy="1641722"/>
          </a:xfrm>
        </p:spPr>
      </p:pic>
      <p:pic>
        <p:nvPicPr>
          <p:cNvPr id="10" name="図プレースホルダー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3746886" y="1650417"/>
            <a:ext cx="2188962" cy="1641722"/>
          </a:xfrm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6" y="1651179"/>
            <a:ext cx="2188962" cy="1640197"/>
          </a:xfrm>
        </p:spPr>
      </p:pic>
      <p:pic>
        <p:nvPicPr>
          <p:cNvPr id="19" name="図プレースホルダー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6" y="4338124"/>
            <a:ext cx="2188962" cy="1640197"/>
          </a:xfrm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/>
          <a:stretch>
            <a:fillRect/>
          </a:stretch>
        </p:blipFill>
        <p:spPr>
          <a:xfrm>
            <a:off x="3745708" y="4348124"/>
            <a:ext cx="2188962" cy="1641722"/>
          </a:xfrm>
        </p:spPr>
      </p:pic>
      <p:pic>
        <p:nvPicPr>
          <p:cNvPr id="17" name="図プレースホルダー 16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/>
          <a:stretch>
            <a:fillRect/>
          </a:stretch>
        </p:blipFill>
        <p:spPr>
          <a:xfrm>
            <a:off x="819393" y="4319564"/>
            <a:ext cx="2188962" cy="1641722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971600" y="1196752"/>
            <a:ext cx="193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選挙啓発うちわ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28428" y="6021288"/>
            <a:ext cx="123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切り取る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52176" y="1166562"/>
            <a:ext cx="11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はがす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117582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水にひたす　　　　　　　　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9992" y="60212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貼る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1215" y="6021288"/>
            <a:ext cx="156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できあがり</a:t>
            </a:r>
            <a:endParaRPr kumimoji="1" lang="ja-JP" altLang="en-US" sz="2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7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827E-7 L 0.32274 0.19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75 0.19912 L -0.00087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9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3784E-6 L -0.00642 0.197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9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9936 L 0.00052 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9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2082 L -0.31736 0.202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9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5 0.19936 L 0.00086 0.018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906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9991E-6 L -0.32049 -0.186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4.91212E-6 L -0.32048 -0.19311 " pathEditMode="relative" rAng="0" ptsTypes="AA">
                                      <p:cBhvr>
                                        <p:cTn id="70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9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93 L -0.00365 -0.183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9519 L 0.00208 0.000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80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17 L 0.31892 -0.17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9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063 L 0.31893 -0.18247 " pathEditMode="relative" rAng="0" ptsTypes="AA">
                                      <p:cBhvr>
                                        <p:cTn id="10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966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お待たせうちわ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800" y="1914176"/>
            <a:ext cx="4529255" cy="3396940"/>
          </a:xfrm>
          <a:prstGeom prst="rect">
            <a:avLst/>
          </a:prstGeom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8946" y="1907830"/>
            <a:ext cx="4536504" cy="3402379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2051720" y="604258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おもて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604258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うら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6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7054552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親しみのある利用しやすい総合窓口　パート</a:t>
            </a:r>
            <a:r>
              <a:rPr kumimoji="1" lang="en-US" altLang="ja-JP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Ⅱ</a:t>
            </a:r>
            <a:endParaRPr kumimoji="1" lang="ja-JP" altLang="en-US" sz="48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14127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テーマ</a:t>
            </a:r>
            <a:endParaRPr kumimoji="1" lang="ja-JP" altLang="en-US" sz="4000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172" y="4077072"/>
            <a:ext cx="705727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公平でスムーズな窓口対応</a:t>
            </a:r>
            <a:endParaRPr kumimoji="1" lang="ja-JP" altLang="en-US" sz="3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172" y="4646165"/>
            <a:ext cx="705727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私たち</a:t>
            </a:r>
            <a:r>
              <a:rPr lang="ja-JP" altLang="en-US" sz="3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にも</a:t>
            </a:r>
            <a:r>
              <a:rPr lang="ja-JP" altLang="en-US" sz="3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できる来庁者への小さな心配り</a:t>
            </a:r>
            <a:endParaRPr kumimoji="1" lang="ja-JP" altLang="en-US" sz="3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2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公平でスムーズな窓口対応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1268413"/>
            <a:ext cx="3263900" cy="2447925"/>
          </a:xfrm>
        </p:spPr>
      </p:pic>
      <p:pic>
        <p:nvPicPr>
          <p:cNvPr id="9" name="コンテンツ プレースホルダ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005064"/>
            <a:ext cx="3263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コンテンツ プレースホルダ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07174" y="4004370"/>
            <a:ext cx="3264826" cy="24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60033" y="185934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サマーシーズン限定</a:t>
            </a:r>
            <a:endParaRPr kumimoji="1" lang="en-US" altLang="ja-JP" sz="32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６月１日～</a:t>
            </a:r>
            <a:endParaRPr lang="en-US" altLang="ja-JP" sz="32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    　９月３０日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2" name="図 11" descr="画面の領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010056" cy="1433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1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私たちにもできる来庁者への小さな心配り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413"/>
            <a:ext cx="3263900" cy="2447925"/>
          </a:xfrm>
        </p:spPr>
      </p:pic>
      <p:pic>
        <p:nvPicPr>
          <p:cNvPr id="13" name="コンテンツ プレースホルダ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227" y="4005411"/>
            <a:ext cx="3263900" cy="2447925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ito\AppData\Local\Microsoft\Windows\Temporary Internet Files\Content.IE5\8TTXEWGP\MC90024099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2014173" cy="156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to\AppData\Local\Microsoft\Windows\Temporary Internet Files\Content.IE5\N66C16LK\MC9002236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4771"/>
            <a:ext cx="1022525" cy="191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旅券の日（2月20日）に、あなたも大切なパスポートを確認しませんか？"/>
          <p:cNvPicPr/>
          <p:nvPr/>
        </p:nvPicPr>
        <p:blipFill>
          <a:blip r:embed="rId7" cstate="print"/>
          <a:srcRect l="80247"/>
          <a:stretch>
            <a:fillRect/>
          </a:stretch>
        </p:blipFill>
        <p:spPr bwMode="auto">
          <a:xfrm>
            <a:off x="7020273" y="1916832"/>
            <a:ext cx="1584175" cy="18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円形吹き出し 16"/>
          <p:cNvSpPr/>
          <p:nvPr/>
        </p:nvSpPr>
        <p:spPr>
          <a:xfrm>
            <a:off x="4788024" y="1288469"/>
            <a:ext cx="2376264" cy="1492459"/>
          </a:xfrm>
          <a:prstGeom prst="wedgeEllipseCallout">
            <a:avLst>
              <a:gd name="adj1" fmla="val 37810"/>
              <a:gd name="adj2" fmla="val 51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ミニのぼりは、パスポート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申請のＰＲに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大活躍！</a:t>
            </a:r>
            <a:endParaRPr kumimoji="1" lang="ja-JP" altLang="en-US" sz="2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222250"/>
            <a:ext cx="8244408" cy="868363"/>
          </a:xfrm>
        </p:spPr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市民のニーズに応えるために・・・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Picture 4" descr="C:\Users\ito\AppData\Local\Microsoft\Windows\Temporary Internet Files\Content.IE5\J9ZJ04YK\MC900046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58568"/>
            <a:ext cx="2232248" cy="2306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830756"/>
            <a:ext cx="54006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kumimoji="1"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親切丁寧に！</a:t>
            </a:r>
            <a:endParaRPr kumimoji="1" lang="en-US" altLang="ja-JP" sz="44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6300"/>
              </a:lnSpc>
            </a:pPr>
            <a:r>
              <a:rPr lang="ja-JP" altLang="en-US" sz="4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・親しみのある窓口</a:t>
            </a:r>
            <a:endParaRPr lang="en-US" altLang="ja-JP" sz="44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6300"/>
              </a:lnSpc>
            </a:pPr>
            <a:r>
              <a:rPr kumimoji="1" lang="ja-JP" altLang="en-US" sz="44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・利用しやすい窓口</a:t>
            </a:r>
            <a:endParaRPr kumimoji="1" lang="en-US" altLang="ja-JP" sz="44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6300"/>
              </a:lnSpc>
            </a:pPr>
            <a:r>
              <a:rPr lang="ja-JP" altLang="en-US" sz="44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・信頼される窓口</a:t>
            </a:r>
            <a:endParaRPr lang="en-US" altLang="ja-JP" sz="44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lnSpc>
                <a:spcPts val="6300"/>
              </a:lnSpc>
            </a:pPr>
            <a:r>
              <a:rPr kumimoji="1" lang="ja-JP" altLang="en-US" sz="4400" dirty="0" smtClean="0">
                <a:solidFill>
                  <a:srgbClr val="F917E9"/>
                </a:solidFill>
                <a:latin typeface="HGP創英角ﾎﾟｯﾌﾟ体" pitchFamily="50" charset="-128"/>
                <a:ea typeface="HGP創英角ﾎﾟｯﾌﾟ体" pitchFamily="50" charset="-128"/>
              </a:rPr>
              <a:t>・環境にやさしい窓口</a:t>
            </a:r>
            <a:endParaRPr kumimoji="1" lang="ja-JP" altLang="en-US" sz="4400" dirty="0">
              <a:solidFill>
                <a:srgbClr val="F917E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9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kumimoji="1" lang="ja-JP" altLang="en-US" sz="5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ありがとうございました</a:t>
            </a:r>
            <a:endParaRPr kumimoji="1" lang="ja-JP" altLang="en-US" sz="54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194" name="Picture 2" descr="C:\Users\ito\AppData\Local\Microsoft\Windows\Temporary Internet Files\Content.IE5\N66C16LK\MC9002278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9335"/>
            <a:ext cx="1965726" cy="22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04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プレースホルダー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29" b="4529"/>
          <a:stretch>
            <a:fillRect/>
          </a:stretch>
        </p:blipFill>
        <p:spPr>
          <a:xfrm>
            <a:off x="6011863" y="4235450"/>
            <a:ext cx="2406650" cy="1641475"/>
          </a:xfrm>
        </p:spPr>
      </p:pic>
      <p:pic>
        <p:nvPicPr>
          <p:cNvPr id="10" name="図プレースホルダー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29" b="4529"/>
          <a:stretch>
            <a:fillRect/>
          </a:stretch>
        </p:blipFill>
        <p:spPr>
          <a:xfrm>
            <a:off x="5982022" y="1672035"/>
            <a:ext cx="2406402" cy="1641722"/>
          </a:xfr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073150" y="222250"/>
            <a:ext cx="7963346" cy="868363"/>
          </a:xfrm>
        </p:spPr>
        <p:txBody>
          <a:bodyPr/>
          <a:lstStyle/>
          <a:p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親しみのある利用しやすい総合窓口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552" y="148478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公平でスムーズな窓口対応</a:t>
            </a:r>
            <a:endParaRPr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209610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番号札</a:t>
            </a:r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の配付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8146" y="3475166"/>
            <a:ext cx="7542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私たちにもできる来庁者への小さな心配り</a:t>
            </a:r>
            <a:endParaRPr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41843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案内板の設置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476911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包装紙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再利用封筒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536450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ぬり絵の裏面の有効活用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3Rmark(PDF)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46" t="49238" r="63353" b="27792"/>
          <a:stretch/>
        </p:blipFill>
        <p:spPr>
          <a:xfrm>
            <a:off x="2699792" y="1488788"/>
            <a:ext cx="3812952" cy="1940212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633740" y="4797152"/>
            <a:ext cx="6250628" cy="792088"/>
            <a:chOff x="1403648" y="4941168"/>
            <a:chExt cx="6250628" cy="792088"/>
          </a:xfrm>
        </p:grpSpPr>
        <p:sp>
          <p:nvSpPr>
            <p:cNvPr id="28" name="角丸四角形 27"/>
            <p:cNvSpPr/>
            <p:nvPr/>
          </p:nvSpPr>
          <p:spPr>
            <a:xfrm>
              <a:off x="1403648" y="4941168"/>
              <a:ext cx="2088232" cy="792088"/>
            </a:xfrm>
            <a:prstGeom prst="roundRect">
              <a:avLst/>
            </a:prstGeom>
            <a:solidFill>
              <a:srgbClr val="B4EEB4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リユース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487939" y="4941168"/>
              <a:ext cx="2088232" cy="792088"/>
            </a:xfrm>
            <a:prstGeom prst="roundRect">
              <a:avLst/>
            </a:prstGeom>
            <a:solidFill>
              <a:srgbClr val="B4EEB4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Reuse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5566044" y="4941168"/>
              <a:ext cx="2088232" cy="792088"/>
            </a:xfrm>
            <a:prstGeom prst="roundRect">
              <a:avLst/>
            </a:prstGeom>
            <a:solidFill>
              <a:srgbClr val="B4EEB4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 smtClean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再使用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633740" y="5589240"/>
            <a:ext cx="6250628" cy="792088"/>
            <a:chOff x="1403648" y="5733256"/>
            <a:chExt cx="6250628" cy="792088"/>
          </a:xfrm>
        </p:grpSpPr>
        <p:sp>
          <p:nvSpPr>
            <p:cNvPr id="31" name="角丸四角形 30"/>
            <p:cNvSpPr/>
            <p:nvPr/>
          </p:nvSpPr>
          <p:spPr>
            <a:xfrm>
              <a:off x="1403648" y="5733256"/>
              <a:ext cx="2088232" cy="792088"/>
            </a:xfrm>
            <a:prstGeom prst="round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リサイクル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3487939" y="5733256"/>
              <a:ext cx="2088232" cy="792088"/>
            </a:xfrm>
            <a:prstGeom prst="round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Recycle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566044" y="5733256"/>
              <a:ext cx="2088232" cy="792088"/>
            </a:xfrm>
            <a:prstGeom prst="round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再資源化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633740" y="4005064"/>
            <a:ext cx="6250628" cy="792088"/>
            <a:chOff x="1403648" y="4149080"/>
            <a:chExt cx="6250628" cy="792088"/>
          </a:xfrm>
        </p:grpSpPr>
        <p:sp>
          <p:nvSpPr>
            <p:cNvPr id="25" name="角丸四角形 24"/>
            <p:cNvSpPr/>
            <p:nvPr/>
          </p:nvSpPr>
          <p:spPr>
            <a:xfrm>
              <a:off x="1403648" y="4149080"/>
              <a:ext cx="2088232" cy="792088"/>
            </a:xfrm>
            <a:prstGeom prst="roundRect">
              <a:avLst/>
            </a:prstGeom>
            <a:solidFill>
              <a:srgbClr val="FFE285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リデュース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487939" y="4149080"/>
              <a:ext cx="2088232" cy="792088"/>
            </a:xfrm>
            <a:prstGeom prst="roundRect">
              <a:avLst/>
            </a:prstGeom>
            <a:solidFill>
              <a:srgbClr val="FFE285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Reduce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5566044" y="4149080"/>
              <a:ext cx="2088232" cy="792088"/>
            </a:xfrm>
            <a:prstGeom prst="roundRect">
              <a:avLst/>
            </a:prstGeom>
            <a:solidFill>
              <a:srgbClr val="FFE285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rgbClr val="0070C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減らす</a:t>
              </a:r>
              <a:endParaRPr kumimoji="1" lang="ja-JP" altLang="en-US" sz="2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26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to\AppData\Local\Microsoft\Windows\Temporary Internet Files\Content.IE5\J9ZJ04YK\MC900437799[1].wmf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10357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1381" y="2852936"/>
            <a:ext cx="6858000" cy="3046988"/>
          </a:xfrm>
        </p:spPr>
        <p:txBody>
          <a:bodyPr>
            <a:spAutoFit/>
          </a:bodyPr>
          <a:lstStyle/>
          <a:p>
            <a:pPr algn="l"/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両面コピー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コピー用紙の裏面使用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古封筒の再利用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ゴミ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分別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古新聞・パンフレット等の廃品回収利用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詰替え用製品の使用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64035" y="1196752"/>
            <a:ext cx="6192341" cy="792088"/>
          </a:xfrm>
        </p:spPr>
        <p:txBody>
          <a:bodyPr/>
          <a:lstStyle/>
          <a:p>
            <a:pPr algn="l"/>
            <a:r>
              <a:rPr kumimoji="1" lang="ja-JP" altLang="en-US" sz="4400" dirty="0" smtClean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私たちもやっていること</a:t>
            </a:r>
            <a:endParaRPr kumimoji="1" lang="ja-JP" altLang="en-US" sz="4400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4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取り組みベスト３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9042492"/>
              </p:ext>
            </p:extLst>
          </p:nvPr>
        </p:nvGraphicFramePr>
        <p:xfrm>
          <a:off x="1115616" y="1556792"/>
          <a:ext cx="7416824" cy="2740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8391"/>
                <a:gridCol w="5908433"/>
              </a:tblGrid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１ 位</a:t>
                      </a:r>
                      <a:r>
                        <a:rPr kumimoji="1" lang="en-US" altLang="ja-JP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お待たせうちわ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２位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</a:t>
                      </a:r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手づくり封筒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３位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3200" dirty="0" smtClean="0">
                          <a:solidFill>
                            <a:srgbClr val="0070C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  パスポート申請啓発ミニのぼり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ito\AppData\Local\Microsoft\Windows\Temporary Internet Files\Content.IE5\8TTXEWGP\MC9004376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26" y="4653136"/>
            <a:ext cx="1822450" cy="180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to\AppData\Local\Microsoft\Windows\Temporary Internet Files\Content.IE5\8TTXEWGP\MC900437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3030"/>
            <a:ext cx="1212850" cy="183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to\AppData\Local\Microsoft\Windows\Temporary Internet Files\Content.IE5\7E2N9GAI\MC900437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9186"/>
            <a:ext cx="1806575" cy="151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612048" y="1570860"/>
            <a:ext cx="5916406" cy="88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16034" y="2492896"/>
            <a:ext cx="5912420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12048" y="3400864"/>
            <a:ext cx="5916406" cy="88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653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パスポート申請啓発ミニのぼり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2583" y="2321124"/>
            <a:ext cx="3781424" cy="2836068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6975" y="2321124"/>
            <a:ext cx="3781424" cy="2836068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1403648" y="530120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参議院議員通常選挙の啓発</a:t>
            </a:r>
            <a:endParaRPr kumimoji="1" lang="ja-JP" altLang="en-US" sz="28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530120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パスポート申請の啓発</a:t>
            </a:r>
            <a:endParaRPr kumimoji="1" lang="ja-JP" altLang="en-US" sz="2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15567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BEFORE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1556792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AFTER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9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038327" y="4941168"/>
            <a:ext cx="461665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できあがり</a:t>
            </a:r>
            <a:endParaRPr kumimoji="1" lang="ja-JP" altLang="en-US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46839" y="4941168"/>
            <a:ext cx="461665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組み立て</a:t>
            </a:r>
            <a:endParaRPr kumimoji="1" lang="ja-JP" altLang="en-US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46839" y="1936702"/>
            <a:ext cx="461665" cy="1060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旗の作成</a:t>
            </a:r>
            <a:endParaRPr kumimoji="1" lang="ja-JP" altLang="en-US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38327" y="1484784"/>
            <a:ext cx="461665" cy="2224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選挙啓発ミニのぼり</a:t>
            </a:r>
            <a:endParaRPr kumimoji="1" lang="ja-JP" altLang="en-US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申請啓発ミニ</a:t>
            </a:r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のぼり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592861" y="218499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5400000">
            <a:off x="6886686" y="370916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0800000">
            <a:off x="4592861" y="5231535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プレースホルダー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001349" y="1318563"/>
            <a:ext cx="3078568" cy="2308926"/>
          </a:xfrm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18" y="1325679"/>
            <a:ext cx="3059592" cy="2294694"/>
          </a:xfrm>
        </p:spPr>
      </p:pic>
      <p:pic>
        <p:nvPicPr>
          <p:cNvPr id="19" name="図プレースホルダー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47" y="4372220"/>
            <a:ext cx="3055534" cy="2294694"/>
          </a:xfrm>
        </p:spPr>
      </p:pic>
      <p:pic>
        <p:nvPicPr>
          <p:cNvPr id="17" name="図プレースホルダー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tretch>
            <a:fillRect/>
          </a:stretch>
        </p:blipFill>
        <p:spPr>
          <a:xfrm>
            <a:off x="1001349" y="4365104"/>
            <a:ext cx="3078568" cy="2308926"/>
          </a:xfrm>
        </p:spPr>
      </p:pic>
    </p:spTree>
    <p:extLst>
      <p:ext uri="{BB962C8B-B14F-4D97-AF65-F5344CB8AC3E}">
        <p14:creationId xmlns="" xmlns:p14="http://schemas.microsoft.com/office/powerpoint/2010/main" val="26908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2359E-6 L 0.26163 0.223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1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21 0.21693 L -3.88889E-6 2.682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108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41 L -0.24914 0.223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0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15 0.21555 L 4.44444E-6 0.013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01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9047E-7 L -0.25226 -0.235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1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29047E-7 L -0.25486 -0.2352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17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17 L 0.2592 -0.226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11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17 L 0.2592 -0.22687 " pathEditMode="relative" rAng="0" ptsTypes="AA">
                                      <p:cBhvr>
                                        <p:cTn id="7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1156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  <p:bldP spid="3" grpId="0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パスポート申請啓発ミニのぼり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4127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設置個所</a:t>
            </a:r>
            <a:endParaRPr kumimoji="1" lang="ja-JP" altLang="en-US" sz="36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132856"/>
            <a:ext cx="4185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海津市民総合窓口課</a:t>
            </a:r>
            <a:endParaRPr kumimoji="1"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市民課</a:t>
            </a:r>
            <a:endParaRPr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平田市民総合窓口課</a:t>
            </a:r>
            <a:endParaRPr kumimoji="1"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南濃市民総合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窓口課</a:t>
            </a:r>
            <a:endParaRPr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南濃</a:t>
            </a:r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北部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支所</a:t>
            </a:r>
            <a:endParaRPr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南濃南部</a:t>
            </a:r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支所</a:t>
            </a:r>
            <a:endParaRPr kumimoji="1"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海津図書館</a:t>
            </a:r>
            <a:endParaRPr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平田図書館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76" y="3744389"/>
            <a:ext cx="3275856" cy="2456892"/>
          </a:xfrm>
          <a:prstGeom prst="rect">
            <a:avLst/>
          </a:prstGeom>
        </p:spPr>
      </p:pic>
      <p:pic>
        <p:nvPicPr>
          <p:cNvPr id="9" name="図 8" descr="旅券の日（2月20日）に、あなたも大切なパスポートを確認しませんか？"/>
          <p:cNvPicPr/>
          <p:nvPr/>
        </p:nvPicPr>
        <p:blipFill>
          <a:blip r:embed="rId4" cstate="print"/>
          <a:srcRect l="80247"/>
          <a:stretch>
            <a:fillRect/>
          </a:stretch>
        </p:blipFill>
        <p:spPr bwMode="auto">
          <a:xfrm>
            <a:off x="6804248" y="1703331"/>
            <a:ext cx="1751831" cy="17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5292080" y="1412776"/>
            <a:ext cx="1872208" cy="864096"/>
          </a:xfrm>
          <a:prstGeom prst="wedgeEllipseCallout">
            <a:avLst>
              <a:gd name="adj1" fmla="val 32037"/>
              <a:gd name="adj2" fmla="val 9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パスポート申請が始まるよ！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6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プレゼンテーション1">
  <a:themeElements>
    <a:clrScheme name="bubb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Arial"/>
        <a:ea typeface="富士ポップＰ"/>
        <a:cs typeface=""/>
      </a:majorFont>
      <a:minorFont>
        <a:latin typeface="Arial"/>
        <a:ea typeface="富士ポップ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b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富士ポップＰ"/>
        <a:cs typeface=""/>
      </a:majorFont>
      <a:minorFont>
        <a:latin typeface="Arial"/>
        <a:ea typeface="富士ポップ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テーマ1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1927</TotalTime>
  <Words>349</Words>
  <Application>Microsoft Office PowerPoint</Application>
  <PresentationFormat>画面に合わせる (4:3)</PresentationFormat>
  <Paragraphs>121</Paragraphs>
  <Slides>23</Slides>
  <Notes>2</Notes>
  <HiddenSlides>0</HiddenSlides>
  <MMClips>1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プレゼンテーション1</vt:lpstr>
      <vt:lpstr>1_デザインの設定</vt:lpstr>
      <vt:lpstr>デザインの設定</vt:lpstr>
      <vt:lpstr>テーマ1</vt:lpstr>
      <vt:lpstr>１課１改善運動</vt:lpstr>
      <vt:lpstr>親しみのある利用しやすい総合窓口　パートⅡ</vt:lpstr>
      <vt:lpstr>親しみのある利用しやすい総合窓口</vt:lpstr>
      <vt:lpstr>スライド 4</vt:lpstr>
      <vt:lpstr>両面コピー コピー用紙の裏面使用 古封筒の再利用 ゴミの分別 古新聞・パンフレット等の廃品回収利用 詰替え用製品の使用</vt:lpstr>
      <vt:lpstr>取り組みベスト３</vt:lpstr>
      <vt:lpstr>パスポート申請啓発ミニのぼり</vt:lpstr>
      <vt:lpstr>パスポート申請啓発ミニのぼり</vt:lpstr>
      <vt:lpstr>パスポート申請啓発ミニのぼり</vt:lpstr>
      <vt:lpstr>パスポート申請啓発ミニのぼり</vt:lpstr>
      <vt:lpstr>取り組みベスト３</vt:lpstr>
      <vt:lpstr>手づくり封筒</vt:lpstr>
      <vt:lpstr>手づくり封筒</vt:lpstr>
      <vt:lpstr>手づくり封筒</vt:lpstr>
      <vt:lpstr>取り組みベスト３</vt:lpstr>
      <vt:lpstr>お待たせうちわ</vt:lpstr>
      <vt:lpstr>お待たせうちわ</vt:lpstr>
      <vt:lpstr>お待たせうちわ</vt:lpstr>
      <vt:lpstr>お待たせうちわ</vt:lpstr>
      <vt:lpstr>公平でスムーズな窓口対応</vt:lpstr>
      <vt:lpstr>私たちにもできる来庁者への小さな心配り</vt:lpstr>
      <vt:lpstr>市民のニーズに応えるために・・・</vt:lpstr>
      <vt:lpstr>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１課１改善運動</dc:title>
  <dc:creator>ito</dc:creator>
  <cp:lastModifiedBy>総務課</cp:lastModifiedBy>
  <cp:revision>165</cp:revision>
  <cp:lastPrinted>2011-01-10T16:57:16Z</cp:lastPrinted>
  <dcterms:created xsi:type="dcterms:W3CDTF">2011-01-09T02:15:07Z</dcterms:created>
  <dcterms:modified xsi:type="dcterms:W3CDTF">2011-01-18T03:05:13Z</dcterms:modified>
</cp:coreProperties>
</file>