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0" r:id="rId3"/>
    <p:sldId id="264" r:id="rId4"/>
    <p:sldId id="265" r:id="rId5"/>
    <p:sldId id="295" r:id="rId6"/>
    <p:sldId id="312" r:id="rId7"/>
    <p:sldId id="268" r:id="rId8"/>
    <p:sldId id="313" r:id="rId9"/>
    <p:sldId id="323" r:id="rId10"/>
    <p:sldId id="315" r:id="rId11"/>
    <p:sldId id="260" r:id="rId12"/>
    <p:sldId id="296" r:id="rId13"/>
    <p:sldId id="299" r:id="rId14"/>
    <p:sldId id="297" r:id="rId15"/>
    <p:sldId id="309" r:id="rId16"/>
    <p:sldId id="316" r:id="rId17"/>
    <p:sldId id="289" r:id="rId18"/>
    <p:sldId id="324" r:id="rId19"/>
    <p:sldId id="325" r:id="rId20"/>
    <p:sldId id="317" r:id="rId21"/>
    <p:sldId id="319" r:id="rId22"/>
    <p:sldId id="318" r:id="rId23"/>
    <p:sldId id="274" r:id="rId24"/>
    <p:sldId id="322" r:id="rId25"/>
    <p:sldId id="331" r:id="rId26"/>
    <p:sldId id="332" r:id="rId27"/>
  </p:sldIdLst>
  <p:sldSz cx="9144000" cy="6858000" type="screen4x3"/>
  <p:notesSz cx="6735763" cy="9866313"/>
  <p:custShowLst>
    <p:custShow name="目的別スライド ショー1" id="0">
      <p:sldLst>
        <p:sld r:id="rId2"/>
        <p:sld r:id="rId12"/>
      </p:sldLst>
    </p:custShow>
  </p:custShow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1574"/>
    <a:srgbClr val="FF0000"/>
    <a:srgbClr val="54240C"/>
    <a:srgbClr val="FFF3F4"/>
    <a:srgbClr val="FFDDDF"/>
    <a:srgbClr val="003300"/>
    <a:srgbClr val="669900"/>
    <a:srgbClr val="C0F090"/>
    <a:srgbClr val="FC74E9"/>
    <a:srgbClr val="DBF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83617" autoAdjust="0"/>
  </p:normalViewPr>
  <p:slideViewPr>
    <p:cSldViewPr>
      <p:cViewPr varScale="1">
        <p:scale>
          <a:sx n="81" d="100"/>
          <a:sy n="81" d="100"/>
        </p:scale>
        <p:origin x="-1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60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CB6D-BFCF-473A-B5FA-C371E68C5FF5}" type="datetimeFigureOut">
              <a:rPr kumimoji="1" lang="ja-JP" altLang="en-US" smtClean="0"/>
              <a:pPr/>
              <a:t>2013/12/13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3381-8377-4E5D-A95B-5029AB0742B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DE830-3648-4EAC-815A-EE90B3AA031E}" type="datetimeFigureOut">
              <a:rPr kumimoji="1" lang="ja-JP" altLang="en-US" smtClean="0"/>
              <a:pPr/>
              <a:t>2013/12/13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A0D1-0B62-4A89-BEEE-3EE2653076D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kumimoji="1" lang="en-US" altLang="ja-JP" sz="1500" b="1" dirty="0" smtClean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sz="15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>
              <a:lnSpc>
                <a:spcPct val="110000"/>
              </a:lnSpc>
            </a:pPr>
            <a:endParaRPr lang="ja-JP" altLang="ja-JP" sz="1500" b="1" dirty="0" smtClean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5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kumimoji="1" lang="ja-JP" altLang="en-US" sz="1500" b="1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15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500" b="1" dirty="0" smtClean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75593" y="4645124"/>
            <a:ext cx="5388610" cy="4439841"/>
          </a:xfrm>
        </p:spPr>
        <p:txBody>
          <a:bodyPr>
            <a:normAutofit/>
          </a:bodyPr>
          <a:lstStyle/>
          <a:p>
            <a:endParaRPr lang="ja-JP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0D1-0B62-4A89-BEEE-3EE2653076D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>
                <a:ea typeface="ＭＳ ゴシック" pitchFamily="49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a typeface="ＭＳ ゴシック" pitchFamily="49" charset="-128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ea typeface="ＭＳ ゴシック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a typeface="ＭＳ ゴシック" pitchFamily="49" charset="-128"/>
              </a:defRPr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a typeface="ＭＳ ゴシック" pitchFamily="49" charset="-128"/>
              </a:defRPr>
            </a:lvl1pPr>
          </a:lstStyle>
          <a:p>
            <a:fld id="{F7E9FC00-778B-4B80-A1D5-B73F71E90E7A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0EE2-CEA0-482B-8275-7DC06A280B1E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257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C255A-EAEE-4DFD-A342-BC624BBF756C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ABE3-727E-428A-9973-F3D4D2F3D6C6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AB96-2024-49DE-9E2E-D510C5E6294D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DFA8-8E54-4C67-A979-7AFDDFFFD123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9BD-A7F2-49A5-9972-5C31E4779872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8CBB6-6A7A-4F23-82A6-115A19E9950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664C2-C701-4AB7-A255-390D59DE81D5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2970E-571B-4D78-A458-C2C800A472FA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8CF2-1F1A-4088-880D-E00CBA00B416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+mn-lt"/>
                <a:ea typeface="+mn-ea"/>
              </a:defRPr>
            </a:lvl1pPr>
          </a:lstStyle>
          <a:p>
            <a:fld id="{F688C762-24DE-4C7F-B57A-7D2C1FF73D82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336633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3366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3366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336699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8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1844824"/>
            <a:ext cx="8640763" cy="2448272"/>
          </a:xfrm>
        </p:spPr>
        <p:txBody>
          <a:bodyPr/>
          <a:lstStyle/>
          <a:p>
            <a:pPr algn="l">
              <a:lnSpc>
                <a:spcPts val="8500"/>
              </a:lnSpc>
            </a:pPr>
            <a:r>
              <a:rPr lang="ja-JP" altLang="en-US" sz="5400" dirty="0" smtClean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7000" spc="-150" dirty="0" smtClean="0">
                <a:solidFill>
                  <a:srgbClr val="D20055"/>
                </a:solidFill>
                <a:latin typeface="HGP創英角ﾎﾟｯﾌﾟ体" pitchFamily="50" charset="-128"/>
                <a:ea typeface="HGP創英角ﾎﾟｯﾌﾟ体" pitchFamily="50" charset="-128"/>
              </a:rPr>
              <a:t>誰でもできる！</a:t>
            </a:r>
            <a:r>
              <a:rPr lang="en-US" altLang="ja-JP" sz="7000" spc="-150" dirty="0" smtClean="0">
                <a:solidFill>
                  <a:srgbClr val="D20055"/>
                </a:solidFill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7000" spc="-150" dirty="0" smtClean="0">
                <a:solidFill>
                  <a:srgbClr val="D20055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7000" spc="-150" dirty="0" smtClean="0">
                <a:solidFill>
                  <a:srgbClr val="D20055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スムーズな接客術</a:t>
            </a:r>
            <a:endParaRPr lang="ja-JP" altLang="ja-JP" sz="7000" spc="-150" dirty="0">
              <a:solidFill>
                <a:srgbClr val="D20055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3608" y="4869160"/>
            <a:ext cx="63367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海津市教育委員会　こども課 </a:t>
            </a:r>
            <a:endParaRPr kumimoji="1" lang="ja-JP" alt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9046" y="4005064"/>
            <a:ext cx="1673434" cy="2376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 flipH="1">
            <a:off x="5724128" y="3573017"/>
            <a:ext cx="2808312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形吹き出し 14"/>
          <p:cNvSpPr/>
          <p:nvPr/>
        </p:nvSpPr>
        <p:spPr>
          <a:xfrm>
            <a:off x="1619672" y="620688"/>
            <a:ext cx="6984776" cy="3312368"/>
          </a:xfrm>
          <a:prstGeom prst="wedgeEllipseCallout">
            <a:avLst>
              <a:gd name="adj1" fmla="val -39442"/>
              <a:gd name="adj2" fmla="val 76487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6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窓口対応</a:t>
            </a:r>
            <a:endParaRPr lang="en-US" altLang="ja-JP" sz="6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マニュアルを</a:t>
            </a:r>
            <a:endParaRPr lang="en-US" altLang="ja-JP" sz="6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つくろう！</a:t>
            </a:r>
            <a:endParaRPr lang="en-US" altLang="ja-JP" sz="6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7" name="図 6" descr="gir1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201" y="3501368"/>
            <a:ext cx="2937053" cy="3356632"/>
          </a:xfrm>
          <a:prstGeom prst="rect">
            <a:avLst/>
          </a:prstGeom>
        </p:spPr>
      </p:pic>
      <p:pic>
        <p:nvPicPr>
          <p:cNvPr id="54274" name="Picture 2" descr="C:\Documents and Settings\fumiyo-watanabe\Local Settings\Temporary Internet Files\Content.IE5\GVJXC3G6\MC9002517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95902">
            <a:off x="531095" y="2382349"/>
            <a:ext cx="1116478" cy="1228002"/>
          </a:xfrm>
          <a:prstGeom prst="rect">
            <a:avLst/>
          </a:prstGeom>
          <a:noFill/>
        </p:spPr>
      </p:pic>
      <p:pic>
        <p:nvPicPr>
          <p:cNvPr id="8" name="コンテンツ プレースホルダ 7" descr="takenoko1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4990" y="3933056"/>
            <a:ext cx="1889458" cy="2683016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4572000" y="4005064"/>
            <a:ext cx="2339752" cy="1368152"/>
          </a:xfrm>
          <a:prstGeom prst="wedgeEllipseCallout">
            <a:avLst>
              <a:gd name="adj1" fmla="val 53727"/>
              <a:gd name="adj2" fmla="val 50782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5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おー！</a:t>
            </a:r>
            <a:endParaRPr lang="en-US" altLang="ja-JP" sz="45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2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3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3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9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000" b="1" dirty="0" smtClean="0"/>
              <a:t>こども課の　こ・だ・わ・</a:t>
            </a:r>
            <a:r>
              <a:rPr kumimoji="1" lang="ja-JP" altLang="en-US" sz="5000" b="1" dirty="0" err="1" smtClean="0"/>
              <a:t>り</a:t>
            </a:r>
            <a:endParaRPr kumimoji="1" lang="ja-JP" altLang="en-US" sz="5000" b="1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5300" b="1" spc="-300" dirty="0" smtClean="0">
                <a:solidFill>
                  <a:srgbClr val="D20055"/>
                </a:solidFill>
              </a:rPr>
              <a:t>誰もが　すぐ使えて</a:t>
            </a:r>
            <a:endParaRPr kumimoji="1" lang="en-US" altLang="ja-JP" sz="5300" b="1" spc="-300" dirty="0" smtClean="0">
              <a:solidFill>
                <a:srgbClr val="D20055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5300" b="1" spc="-300" dirty="0" smtClean="0">
                <a:solidFill>
                  <a:srgbClr val="D20055"/>
                </a:solidFill>
              </a:rPr>
              <a:t>誰もが　自信を持って接客</a:t>
            </a:r>
            <a:endParaRPr lang="en-US" altLang="ja-JP" sz="5300" b="1" spc="-300" dirty="0" smtClean="0">
              <a:solidFill>
                <a:srgbClr val="D20055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5300" b="1" spc="-300" dirty="0" smtClean="0">
                <a:solidFill>
                  <a:srgbClr val="D20055"/>
                </a:solidFill>
              </a:rPr>
              <a:t>誰もが　一目で分かる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g-125140746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255" y="44624"/>
            <a:ext cx="4732985" cy="66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img-125114311-0001.jpg"/>
          <p:cNvPicPr>
            <a:picLocks noChangeAspect="1"/>
          </p:cNvPicPr>
          <p:nvPr/>
        </p:nvPicPr>
        <p:blipFill>
          <a:blip r:embed="rId3" cstate="print"/>
          <a:srcRect t="4851" b="20600"/>
          <a:stretch>
            <a:fillRect/>
          </a:stretch>
        </p:blipFill>
        <p:spPr>
          <a:xfrm>
            <a:off x="1353671" y="116632"/>
            <a:ext cx="6314673" cy="666000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1979712" y="980728"/>
            <a:ext cx="1440160" cy="0"/>
          </a:xfrm>
          <a:prstGeom prst="line">
            <a:avLst/>
          </a:prstGeom>
          <a:ln w="57150">
            <a:solidFill>
              <a:srgbClr val="F92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979712" y="2132856"/>
            <a:ext cx="1440160" cy="0"/>
          </a:xfrm>
          <a:prstGeom prst="line">
            <a:avLst/>
          </a:prstGeom>
          <a:ln w="57150">
            <a:solidFill>
              <a:srgbClr val="F92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907704" y="3284984"/>
            <a:ext cx="1440160" cy="0"/>
          </a:xfrm>
          <a:prstGeom prst="line">
            <a:avLst/>
          </a:prstGeom>
          <a:ln w="57150">
            <a:solidFill>
              <a:srgbClr val="F92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835696" y="5589240"/>
            <a:ext cx="1440160" cy="0"/>
          </a:xfrm>
          <a:prstGeom prst="line">
            <a:avLst/>
          </a:prstGeom>
          <a:ln w="57150">
            <a:solidFill>
              <a:srgbClr val="F92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星 7 7"/>
          <p:cNvSpPr/>
          <p:nvPr/>
        </p:nvSpPr>
        <p:spPr>
          <a:xfrm>
            <a:off x="4788024" y="260648"/>
            <a:ext cx="3744416" cy="2304256"/>
          </a:xfrm>
          <a:prstGeom prst="star7">
            <a:avLst/>
          </a:prstGeom>
          <a:solidFill>
            <a:srgbClr val="F92F0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4500" spc="-150" dirty="0" smtClean="0">
                <a:latin typeface="HGP創英角ｺﾞｼｯｸUB" pitchFamily="50" charset="-128"/>
                <a:ea typeface="HGP創英角ｺﾞｼｯｸUB" pitchFamily="50" charset="-128"/>
              </a:rPr>
              <a:t>すぐ</a:t>
            </a:r>
            <a:endParaRPr kumimoji="1" lang="en-US" altLang="ja-JP" sz="4500" spc="-1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4500" spc="-150" dirty="0" smtClean="0">
                <a:latin typeface="HGP創英角ｺﾞｼｯｸUB" pitchFamily="50" charset="-128"/>
                <a:ea typeface="HGP創英角ｺﾞｼｯｸUB" pitchFamily="50" charset="-128"/>
              </a:rPr>
              <a:t>使える</a:t>
            </a:r>
            <a:endParaRPr kumimoji="1" lang="ja-JP" altLang="en-US" sz="4500" spc="-1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-126094215-0001.jpg"/>
          <p:cNvPicPr>
            <a:picLocks noChangeAspect="1"/>
          </p:cNvPicPr>
          <p:nvPr/>
        </p:nvPicPr>
        <p:blipFill>
          <a:blip r:embed="rId3" cstate="print"/>
          <a:srcRect l="5436" t="5901" r="3951" b="12200"/>
          <a:stretch>
            <a:fillRect/>
          </a:stretch>
        </p:blipFill>
        <p:spPr>
          <a:xfrm>
            <a:off x="1979712" y="45376"/>
            <a:ext cx="5292928" cy="6768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95736" y="2132856"/>
            <a:ext cx="4896544" cy="4653136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7 6"/>
          <p:cNvSpPr/>
          <p:nvPr/>
        </p:nvSpPr>
        <p:spPr>
          <a:xfrm>
            <a:off x="3707904" y="188640"/>
            <a:ext cx="5328592" cy="2592288"/>
          </a:xfrm>
          <a:prstGeom prst="star7">
            <a:avLst/>
          </a:prstGeom>
          <a:solidFill>
            <a:srgbClr val="F92F0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4500" spc="-150" dirty="0" smtClean="0">
                <a:latin typeface="HGP創英角ｺﾞｼｯｸUB" pitchFamily="50" charset="-128"/>
                <a:ea typeface="HGP創英角ｺﾞｼｯｸUB" pitchFamily="50" charset="-128"/>
              </a:rPr>
              <a:t>自信をもって接客</a:t>
            </a:r>
            <a:endParaRPr kumimoji="1" lang="ja-JP" altLang="en-US" sz="4500" spc="-1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267744" y="465313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67744" y="501317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79512" y="196950"/>
            <a:ext cx="4040188" cy="639762"/>
          </a:xfrm>
        </p:spPr>
        <p:txBody>
          <a:bodyPr/>
          <a:lstStyle/>
          <a:p>
            <a:pPr algn="ctr"/>
            <a:r>
              <a:rPr lang="ja-JP" altLang="en-US" sz="4000" dirty="0" smtClean="0"/>
              <a:t>昨年度</a:t>
            </a:r>
            <a:endParaRPr kumimoji="1" lang="ja-JP" altLang="en-US" sz="4000" dirty="0"/>
          </a:p>
        </p:txBody>
      </p:sp>
      <p:pic>
        <p:nvPicPr>
          <p:cNvPr id="7" name="コンテンツ プレースホルダ 6" descr="img-120140139-0001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917" t="10202" r="4896" b="14019"/>
          <a:stretch>
            <a:fillRect/>
          </a:stretch>
        </p:blipFill>
        <p:spPr>
          <a:xfrm>
            <a:off x="108566" y="873304"/>
            <a:ext cx="4175402" cy="5075976"/>
          </a:xfrm>
        </p:spPr>
      </p:pic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96950"/>
            <a:ext cx="4041775" cy="639762"/>
          </a:xfrm>
        </p:spPr>
        <p:txBody>
          <a:bodyPr/>
          <a:lstStyle/>
          <a:p>
            <a:pPr algn="ctr"/>
            <a:r>
              <a:rPr kumimoji="1" lang="ja-JP" altLang="en-US" sz="4000" dirty="0" smtClean="0"/>
              <a:t>今年度</a:t>
            </a:r>
            <a:endParaRPr kumimoji="1" lang="ja-JP" altLang="en-US" sz="4000" dirty="0"/>
          </a:p>
        </p:txBody>
      </p:sp>
      <p:pic>
        <p:nvPicPr>
          <p:cNvPr id="8" name="コンテンツ プレースホルダ 7" descr="img-120140304-0001.t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6625" t="1646" r="3458" b="16464"/>
          <a:stretch>
            <a:fillRect/>
          </a:stretch>
        </p:blipFill>
        <p:spPr>
          <a:xfrm>
            <a:off x="4426352" y="836711"/>
            <a:ext cx="4610144" cy="5940000"/>
          </a:xfrm>
        </p:spPr>
      </p:pic>
      <p:sp>
        <p:nvSpPr>
          <p:cNvPr id="10" name="正方形/長方形 9"/>
          <p:cNvSpPr/>
          <p:nvPr/>
        </p:nvSpPr>
        <p:spPr>
          <a:xfrm>
            <a:off x="4572000" y="2996952"/>
            <a:ext cx="4248472" cy="3744416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 sz="6000" spc="-300" dirty="0" smtClean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星 7 10"/>
          <p:cNvSpPr/>
          <p:nvPr/>
        </p:nvSpPr>
        <p:spPr>
          <a:xfrm>
            <a:off x="5292080" y="1412776"/>
            <a:ext cx="3744416" cy="2304256"/>
          </a:xfrm>
          <a:prstGeom prst="star7">
            <a:avLst/>
          </a:prstGeom>
          <a:solidFill>
            <a:srgbClr val="F92F0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4500" spc="-150" dirty="0" smtClean="0">
                <a:latin typeface="HGP創英角ｺﾞｼｯｸUB" pitchFamily="50" charset="-128"/>
                <a:ea typeface="HGP創英角ｺﾞｼｯｸUB" pitchFamily="50" charset="-128"/>
              </a:rPr>
              <a:t>一目で</a:t>
            </a:r>
            <a:endParaRPr kumimoji="1" lang="en-US" altLang="ja-JP" sz="4500" spc="-1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500" spc="-150" dirty="0" smtClean="0">
                <a:latin typeface="HGP創英角ｺﾞｼｯｸUB" pitchFamily="50" charset="-128"/>
                <a:ea typeface="HGP創英角ｺﾞｼｯｸUB" pitchFamily="50" charset="-128"/>
              </a:rPr>
              <a:t>分かる</a:t>
            </a:r>
            <a:endParaRPr kumimoji="1" lang="ja-JP" altLang="en-US" sz="4500" spc="-1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68313" y="1484785"/>
            <a:ext cx="822960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ja-JP" sz="3500" kern="0" noProof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図 13" descr="soft_clipart-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933057"/>
            <a:ext cx="1732501" cy="1980000"/>
          </a:xfrm>
          <a:prstGeom prst="rect">
            <a:avLst/>
          </a:prstGeom>
        </p:spPr>
      </p:pic>
      <p:pic>
        <p:nvPicPr>
          <p:cNvPr id="13" name="コンテンツ プレースホルダ 12" descr="mother_fumira.gif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30"/>
          <a:stretch>
            <a:fillRect/>
          </a:stretch>
        </p:blipFill>
        <p:spPr>
          <a:xfrm>
            <a:off x="6516217" y="1916832"/>
            <a:ext cx="2630993" cy="2340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000" dirty="0" smtClean="0"/>
              <a:t>改善後の状況</a:t>
            </a:r>
            <a:endParaRPr kumimoji="1" lang="ja-JP" altLang="en-US" sz="50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683568" y="2060848"/>
            <a:ext cx="6264696" cy="1728192"/>
          </a:xfrm>
          <a:prstGeom prst="wedgeRoundRectCallout">
            <a:avLst>
              <a:gd name="adj1" fmla="val 55439"/>
              <a:gd name="adj2" fmla="val -23246"/>
              <a:gd name="adj3" fmla="val 16667"/>
            </a:avLst>
          </a:prstGeom>
          <a:solidFill>
            <a:srgbClr val="FF7F3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</a:rPr>
              <a:t>親切に説明してくれて</a:t>
            </a:r>
            <a:endParaRPr lang="en-US" altLang="ja-JP" sz="48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</a:rPr>
              <a:t>ありがとう</a:t>
            </a:r>
            <a:endParaRPr lang="en-US" altLang="ja-JP" sz="4800" b="1" dirty="0" smtClean="0">
              <a:solidFill>
                <a:schemeClr val="bg1"/>
              </a:solidFill>
            </a:endParaRPr>
          </a:p>
        </p:txBody>
      </p:sp>
      <p:grpSp>
        <p:nvGrpSpPr>
          <p:cNvPr id="27" name="グループ化 26"/>
          <p:cNvGrpSpPr>
            <a:grpSpLocks noChangeAspect="1"/>
          </p:cNvGrpSpPr>
          <p:nvPr/>
        </p:nvGrpSpPr>
        <p:grpSpPr>
          <a:xfrm rot="-600000">
            <a:off x="140603" y="50475"/>
            <a:ext cx="2160000" cy="2228915"/>
            <a:chOff x="3203868" y="2492896"/>
            <a:chExt cx="1639685" cy="1620000"/>
          </a:xfrm>
        </p:grpSpPr>
        <p:pic>
          <p:nvPicPr>
            <p:cNvPr id="17" name="図 16" descr="%83E%83G%83%8B%83J%83%80%83%7B%81%5B%83h00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3868" y="2492896"/>
              <a:ext cx="1639685" cy="1620000"/>
            </a:xfrm>
            <a:prstGeom prst="rect">
              <a:avLst/>
            </a:prstGeom>
          </p:spPr>
        </p:pic>
        <p:sp>
          <p:nvSpPr>
            <p:cNvPr id="25" name="円/楕円 24"/>
            <p:cNvSpPr/>
            <p:nvPr/>
          </p:nvSpPr>
          <p:spPr>
            <a:xfrm>
              <a:off x="3633309" y="2766175"/>
              <a:ext cx="780802" cy="858878"/>
            </a:xfrm>
            <a:prstGeom prst="ellipse">
              <a:avLst/>
            </a:prstGeom>
            <a:solidFill>
              <a:srgbClr val="FFE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b="1" spc="-150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38928" y="2750588"/>
              <a:ext cx="1366404" cy="62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5000" b="1" dirty="0" smtClean="0">
                  <a:solidFill>
                    <a:srgbClr val="D20055"/>
                  </a:solidFill>
                  <a:latin typeface="HG丸ｺﾞｼｯｸM-PRO" pitchFamily="50" charset="-128"/>
                  <a:ea typeface="HG丸ｺﾞｼｯｸM-PRO" pitchFamily="50" charset="-128"/>
                </a:rPr>
                <a:t>安心</a:t>
              </a:r>
              <a:endParaRPr kumimoji="1" lang="ja-JP" altLang="en-US" sz="5000" b="1" dirty="0">
                <a:solidFill>
                  <a:srgbClr val="D20055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7" name="角丸四角形吹き出し 6"/>
          <p:cNvSpPr/>
          <p:nvPr/>
        </p:nvSpPr>
        <p:spPr>
          <a:xfrm>
            <a:off x="2483768" y="4077072"/>
            <a:ext cx="4392488" cy="1656184"/>
          </a:xfrm>
          <a:prstGeom prst="wedgeRoundRectCallout">
            <a:avLst>
              <a:gd name="adj1" fmla="val -55223"/>
              <a:gd name="adj2" fmla="val -14540"/>
              <a:gd name="adj3" fmla="val 16667"/>
            </a:avLst>
          </a:prstGeom>
          <a:solidFill>
            <a:srgbClr val="3AA6D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スムーズに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対応できます</a:t>
            </a:r>
            <a:endParaRPr lang="ja-JP" altLang="en-US" sz="48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 rot="600000">
            <a:off x="7080945" y="71214"/>
            <a:ext cx="2160000" cy="2228915"/>
            <a:chOff x="3203868" y="2492896"/>
            <a:chExt cx="1639685" cy="1620000"/>
          </a:xfrm>
        </p:grpSpPr>
        <p:pic>
          <p:nvPicPr>
            <p:cNvPr id="29" name="図 28" descr="%83E%83G%83%8B%83J%83%80%83%7B%81%5B%83h00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3868" y="2492896"/>
              <a:ext cx="1639685" cy="1620000"/>
            </a:xfrm>
            <a:prstGeom prst="rect">
              <a:avLst/>
            </a:prstGeom>
          </p:spPr>
        </p:pic>
        <p:sp>
          <p:nvSpPr>
            <p:cNvPr id="30" name="円/楕円 29"/>
            <p:cNvSpPr/>
            <p:nvPr/>
          </p:nvSpPr>
          <p:spPr>
            <a:xfrm>
              <a:off x="3633309" y="2766175"/>
              <a:ext cx="780802" cy="858878"/>
            </a:xfrm>
            <a:prstGeom prst="ellipse">
              <a:avLst/>
            </a:prstGeom>
            <a:solidFill>
              <a:srgbClr val="FFE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b="1" spc="-150" dirty="0" smtClean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284950" y="2744928"/>
              <a:ext cx="1366404" cy="62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5000" b="1" dirty="0" smtClean="0">
                  <a:solidFill>
                    <a:srgbClr val="D20055"/>
                  </a:solidFill>
                  <a:latin typeface="HG丸ｺﾞｼｯｸM-PRO" pitchFamily="50" charset="-128"/>
                  <a:ea typeface="HG丸ｺﾞｼｯｸM-PRO" pitchFamily="50" charset="-128"/>
                </a:rPr>
                <a:t>安心</a:t>
              </a:r>
              <a:endParaRPr kumimoji="1" lang="ja-JP" altLang="en-US" sz="5000" b="1" dirty="0">
                <a:solidFill>
                  <a:srgbClr val="D20055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347 C 0.00399 0.03703 0.01527 0.06666 0.04982 0.09051 C 0.11198 0.13356 0.13784 0.14791 0.20399 0.15717 C 0.22604 0.16041 0.24861 0.16018 0.271 0.16157 C 0.30573 0.16065 0.36527 0.16666 0.39791 0.14143 C 0.41371 0.1294 0.42066 0.1074 0.43212 0.09051 C 0.43264 0.06944 0.43941 0.04745 0.43368 0.02754 C 0.43003 0.01481 0.41666 0.0081 0.40642 0.00115 C 0.37187 -0.02222 0.33003 -0.03797 0.28958 -0.04028 C 0.25729 -0.03866 0.24514 -0.03519 0.22118 -0.01111 C 0.2059 0.03264 0.19843 0.07893 0.20972 0.12615 C 0.22222 0.17847 0.27916 0.20301 0.31944 0.22037 C 0.40277 0.25555 0.35573 0.23565 0.42656 0.24953 C 0.44913 0.25393 0.47083 0.26203 0.4934 0.26504 C 0.50503 0.26713 0.54375 0.26666 0.56337 0.26666 " pathEditMode="relative" rAng="0" ptsTypes="ffffffffffffff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40741E-7 C -0.01701 0.04537 -0.02726 0.10347 -0.05 0.14305 C -0.10798 0.24398 -0.16996 0.33773 -0.26719 0.36967 C -0.28576 0.37569 -0.30521 0.37222 -0.3243 0.37338 C -0.34097 0.36458 -0.35955 0.36041 -0.3743 0.34676 C -0.41458 0.30949 -0.41319 0.28657 -0.42726 0.23055 C -0.42361 0.15532 -0.42552 0.06759 -0.35573 0.04768 C -0.33663 0.04236 -0.31667 0.04653 -0.29722 0.04583 C -0.26545 0.05578 -0.24948 0.05532 -0.2243 0.08958 C -0.21371 0.10416 -0.20816 0.12384 -0.2 0.14097 C -0.1875 0.1949 -0.18264 0.22546 -0.19149 0.28379 C -0.19635 0.31528 -0.21528 0.34467 -0.23142 0.36574 C -0.27361 0.42014 -0.32812 0.47685 -0.38437 0.50301 C -0.39809 0.50949 -0.41319 0.50879 -0.42726 0.51412 C -0.47812 0.53379 -0.45868 0.53865 -0.51146 0.55046 C -0.53177 0.55486 -0.57292 0.55787 -0.57292 0.55787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851920" y="342900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>
              <a:solidFill>
                <a:srgbClr val="F92F07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000" dirty="0" smtClean="0"/>
              <a:t>改善後の状況</a:t>
            </a:r>
            <a:endParaRPr kumimoji="1" lang="ja-JP" altLang="en-US" sz="5000" dirty="0"/>
          </a:p>
        </p:txBody>
      </p:sp>
      <p:pic>
        <p:nvPicPr>
          <p:cNvPr id="10" name="図 9" descr="family_fumi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2605"/>
            <a:ext cx="2813299" cy="3094628"/>
          </a:xfrm>
          <a:prstGeom prst="rect">
            <a:avLst/>
          </a:prstGeom>
        </p:spPr>
      </p:pic>
      <p:pic>
        <p:nvPicPr>
          <p:cNvPr id="14" name="コンテンツ プレースホルダ 13" descr="gir1-1.gi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212976"/>
            <a:ext cx="1890000" cy="2160000"/>
          </a:xfrm>
        </p:spPr>
      </p:pic>
      <p:pic>
        <p:nvPicPr>
          <p:cNvPr id="15" name="図 14" descr="color_clipart-0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708920"/>
            <a:ext cx="1890000" cy="2160000"/>
          </a:xfrm>
          <a:prstGeom prst="rect">
            <a:avLst/>
          </a:prstGeom>
        </p:spPr>
      </p:pic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2735800" y="2205264"/>
            <a:ext cx="3780416" cy="3600000"/>
            <a:chOff x="3059832" y="2564904"/>
            <a:chExt cx="3024336" cy="2988044"/>
          </a:xfrm>
        </p:grpSpPr>
        <p:pic>
          <p:nvPicPr>
            <p:cNvPr id="16" name="図 15" descr="%83E%83G%83%8B%83J%83%80%83%7B%81%5B%83h00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9832" y="2564904"/>
              <a:ext cx="3024336" cy="2988044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333462" y="3284984"/>
              <a:ext cx="25202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0" b="1" dirty="0" smtClean="0">
                  <a:solidFill>
                    <a:srgbClr val="D20055"/>
                  </a:solidFill>
                  <a:latin typeface="HG丸ｺﾞｼｯｸM-PRO" pitchFamily="50" charset="-128"/>
                  <a:ea typeface="HG丸ｺﾞｼｯｸM-PRO" pitchFamily="50" charset="-128"/>
                </a:rPr>
                <a:t>信頼関係</a:t>
              </a:r>
              <a:endParaRPr kumimoji="1" lang="ja-JP" altLang="en-US" sz="5500" b="1" dirty="0">
                <a:solidFill>
                  <a:srgbClr val="D20055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 4" descr="takenoko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0715" y="1"/>
            <a:ext cx="4883573" cy="69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コンテンツ プレースホルダ 4" descr="takenoko12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7795" y="1772816"/>
            <a:ext cx="3456613" cy="4908390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827584" y="629816"/>
            <a:ext cx="7702624" cy="1143000"/>
          </a:xfrm>
          <a:noFill/>
        </p:spPr>
        <p:txBody>
          <a:bodyPr/>
          <a:lstStyle/>
          <a:p>
            <a:r>
              <a:rPr lang="ja-JP" altLang="en-US" sz="5000" b="1" spc="-300" dirty="0" smtClean="0">
                <a:solidFill>
                  <a:srgbClr val="003300"/>
                </a:solidFill>
                <a:latin typeface="ＭＳ Ｐゴシック" pitchFamily="50" charset="-128"/>
                <a:ea typeface="ＭＳ Ｐゴシック" pitchFamily="50" charset="-128"/>
              </a:rPr>
              <a:t>謎の“たけのこさん”</a:t>
            </a:r>
            <a:endParaRPr kumimoji="1" lang="ja-JP" altLang="en-US" sz="5000" b="1" spc="-300" dirty="0">
              <a:solidFill>
                <a:srgbClr val="0033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323528" y="1988840"/>
            <a:ext cx="4824536" cy="3024336"/>
          </a:xfrm>
          <a:prstGeom prst="wedgeEllipseCallout">
            <a:avLst>
              <a:gd name="adj1" fmla="val 55777"/>
              <a:gd name="adj2" fmla="val 33183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ぼくの生い立ち</a:t>
            </a:r>
            <a:endParaRPr lang="en-US" altLang="ja-JP" sz="52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聞いてね</a:t>
            </a:r>
            <a:endParaRPr lang="en-US" altLang="ja-JP" sz="52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たけのこあにめ.jpg"/>
          <p:cNvPicPr>
            <a:picLocks noChangeAspect="1"/>
          </p:cNvPicPr>
          <p:nvPr/>
        </p:nvPicPr>
        <p:blipFill>
          <a:blip r:embed="rId3" cstate="print"/>
          <a:srcRect l="3034" t="4528" r="3034" b="3321"/>
          <a:stretch>
            <a:fillRect/>
          </a:stretch>
        </p:blipFill>
        <p:spPr>
          <a:xfrm>
            <a:off x="-2" y="216000"/>
            <a:ext cx="9149513" cy="6444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形吹き出し 4"/>
          <p:cNvSpPr/>
          <p:nvPr/>
        </p:nvSpPr>
        <p:spPr>
          <a:xfrm>
            <a:off x="251520" y="692936"/>
            <a:ext cx="5472000" cy="2592048"/>
          </a:xfrm>
          <a:prstGeom prst="wedgeEllipseCallout">
            <a:avLst>
              <a:gd name="adj1" fmla="val 42617"/>
              <a:gd name="adj2" fmla="val 66543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最後まで</a:t>
            </a:r>
            <a:endParaRPr lang="en-US" altLang="ja-JP" sz="52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発表聞いてね</a:t>
            </a:r>
            <a:r>
              <a:rPr lang="en-US" altLang="ja-JP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!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179512" y="836712"/>
            <a:ext cx="4824536" cy="3888432"/>
          </a:xfrm>
          <a:prstGeom prst="wedgeEllipseCallout">
            <a:avLst>
              <a:gd name="adj1" fmla="val 56311"/>
              <a:gd name="adj2" fmla="val 24240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ぼく、</a:t>
            </a:r>
            <a:endParaRPr lang="en-US" altLang="ja-JP" sz="52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たけのこさん</a:t>
            </a:r>
            <a:r>
              <a:rPr lang="en-US" altLang="ja-JP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!</a:t>
            </a:r>
          </a:p>
        </p:txBody>
      </p:sp>
      <p:pic>
        <p:nvPicPr>
          <p:cNvPr id="8" name="コンテンツ プレースホルダ 7" descr="takenoko12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67223"/>
            <a:ext cx="4032447" cy="572607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1143000"/>
          </a:xfrm>
        </p:spPr>
        <p:txBody>
          <a:bodyPr/>
          <a:lstStyle/>
          <a:p>
            <a:r>
              <a:rPr kumimoji="1" lang="ja-JP" altLang="en-US" sz="4600" b="1" spc="-300" dirty="0" smtClean="0"/>
              <a:t>たけのこさん大活躍</a:t>
            </a:r>
            <a:endParaRPr kumimoji="1" lang="ja-JP" altLang="en-US" sz="4600" b="1" spc="-3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endParaRPr lang="ja-JP" altLang="ja-JP" sz="2400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3" name="図 12" descr="img86930e4azikczj.jpg"/>
          <p:cNvPicPr>
            <a:picLocks noChangeAspect="1"/>
          </p:cNvPicPr>
          <p:nvPr/>
        </p:nvPicPr>
        <p:blipFill>
          <a:blip r:embed="rId4" cstate="print"/>
          <a:srcRect l="-58" r="3921"/>
          <a:stretch>
            <a:fillRect/>
          </a:stretch>
        </p:blipFill>
        <p:spPr>
          <a:xfrm>
            <a:off x="899592" y="5157192"/>
            <a:ext cx="7344816" cy="904729"/>
          </a:xfrm>
          <a:prstGeom prst="rect">
            <a:avLst/>
          </a:prstGeom>
        </p:spPr>
      </p:pic>
      <p:pic>
        <p:nvPicPr>
          <p:cNvPr id="19" name="コンテンツ プレースホルダ 4" descr="takenoko1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59832" y="1556792"/>
            <a:ext cx="2520280" cy="357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57808"/>
            <a:ext cx="7772400" cy="1143000"/>
          </a:xfrm>
        </p:spPr>
        <p:txBody>
          <a:bodyPr/>
          <a:lstStyle/>
          <a:p>
            <a:r>
              <a:rPr lang="ja-JP" altLang="en-US" sz="5000" b="1" spc="-300" dirty="0" smtClean="0"/>
              <a:t>楽しい空間</a:t>
            </a:r>
            <a:endParaRPr kumimoji="1" lang="ja-JP" altLang="en-US" sz="5000" b="1" spc="-3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endParaRPr lang="ja-JP" altLang="ja-JP" sz="2400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7" name="図 16" descr="あそぶ子ども.jpg"/>
          <p:cNvPicPr>
            <a:picLocks noChangeAspect="1"/>
          </p:cNvPicPr>
          <p:nvPr/>
        </p:nvPicPr>
        <p:blipFill>
          <a:blip r:embed="rId4" cstate="print"/>
          <a:srcRect l="15242" t="15731" r="41207"/>
          <a:stretch>
            <a:fillRect/>
          </a:stretch>
        </p:blipFill>
        <p:spPr>
          <a:xfrm rot="480000">
            <a:off x="6003888" y="2934337"/>
            <a:ext cx="1670130" cy="237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グループ化 18"/>
          <p:cNvGrpSpPr/>
          <p:nvPr/>
        </p:nvGrpSpPr>
        <p:grpSpPr>
          <a:xfrm rot="22200000">
            <a:off x="7419260" y="2103284"/>
            <a:ext cx="1440953" cy="1404000"/>
            <a:chOff x="6012160" y="2852936"/>
            <a:chExt cx="1440953" cy="1404000"/>
          </a:xfrm>
        </p:grpSpPr>
        <p:pic>
          <p:nvPicPr>
            <p:cNvPr id="20" name="図 19" descr="200902%2F10%2F45%2Fd0094245_1146503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2852936"/>
              <a:ext cx="1440953" cy="1404000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6088840" y="3347440"/>
              <a:ext cx="134510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300" spc="-150" dirty="0" smtClean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わーい！</a:t>
              </a:r>
              <a:endParaRPr kumimoji="1" lang="ja-JP" altLang="en-US" sz="2300" spc="-150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pic>
        <p:nvPicPr>
          <p:cNvPr id="28" name="図 27" descr="IMG_1488.JPG"/>
          <p:cNvPicPr>
            <a:picLocks noChangeAspect="1"/>
          </p:cNvPicPr>
          <p:nvPr/>
        </p:nvPicPr>
        <p:blipFill>
          <a:blip r:embed="rId6" cstate="print"/>
          <a:srcRect r="8149"/>
          <a:stretch>
            <a:fillRect/>
          </a:stretch>
        </p:blipFill>
        <p:spPr>
          <a:xfrm rot="-180000">
            <a:off x="981326" y="2175455"/>
            <a:ext cx="446449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グループ化 12"/>
          <p:cNvGrpSpPr/>
          <p:nvPr/>
        </p:nvGrpSpPr>
        <p:grpSpPr>
          <a:xfrm rot="600000">
            <a:off x="4322915" y="1527220"/>
            <a:ext cx="1440953" cy="1404000"/>
            <a:chOff x="6012160" y="2852936"/>
            <a:chExt cx="1440953" cy="1404000"/>
          </a:xfrm>
        </p:grpSpPr>
        <p:pic>
          <p:nvPicPr>
            <p:cNvPr id="14" name="図 13" descr="200902%2F10%2F45%2Fd0094245_1146503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2852936"/>
              <a:ext cx="1440953" cy="1404000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088840" y="3247413"/>
              <a:ext cx="1345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pc="-150" dirty="0" smtClean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遊んで</a:t>
              </a:r>
              <a:endParaRPr kumimoji="1" lang="en-US" altLang="ja-JP" spc="-15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algn="ctr"/>
              <a:r>
                <a:rPr lang="ja-JP" altLang="en-US" spc="-150" dirty="0" smtClean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待っててね</a:t>
              </a:r>
              <a:endParaRPr kumimoji="1" lang="ja-JP" altLang="en-US" spc="-150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000" b="1" spc="-300" dirty="0" err="1" smtClean="0"/>
              <a:t>にじいろ</a:t>
            </a:r>
            <a:r>
              <a:rPr lang="ja-JP" altLang="en-US" sz="5000" b="1" spc="-300" dirty="0" smtClean="0"/>
              <a:t>ノート</a:t>
            </a:r>
            <a:endParaRPr kumimoji="1" lang="ja-JP" altLang="en-US" sz="5000" b="1" spc="-3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endParaRPr lang="ja-JP" altLang="ja-JP" sz="2400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 descr="虹色ノート２.JPG"/>
          <p:cNvPicPr>
            <a:picLocks noChangeAspect="1"/>
          </p:cNvPicPr>
          <p:nvPr/>
        </p:nvPicPr>
        <p:blipFill>
          <a:blip r:embed="rId4" cstate="print"/>
          <a:srcRect l="21319" r="12990"/>
          <a:stretch>
            <a:fillRect/>
          </a:stretch>
        </p:blipFill>
        <p:spPr>
          <a:xfrm rot="180000">
            <a:off x="4664045" y="2122441"/>
            <a:ext cx="315314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図 4" descr="虹色ノート１.JPG"/>
          <p:cNvPicPr>
            <a:picLocks noChangeAspect="1"/>
          </p:cNvPicPr>
          <p:nvPr/>
        </p:nvPicPr>
        <p:blipFill>
          <a:blip r:embed="rId5" cstate="print"/>
          <a:srcRect l="31503" t="5618" r="18109" b="8536"/>
          <a:stretch>
            <a:fillRect/>
          </a:stretch>
        </p:blipFill>
        <p:spPr>
          <a:xfrm rot="-300000">
            <a:off x="1202704" y="1894538"/>
            <a:ext cx="2958243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グループ化 11"/>
          <p:cNvGrpSpPr/>
          <p:nvPr/>
        </p:nvGrpSpPr>
        <p:grpSpPr>
          <a:xfrm rot="600000">
            <a:off x="6847616" y="1676566"/>
            <a:ext cx="1502326" cy="1404000"/>
            <a:chOff x="6012160" y="2852936"/>
            <a:chExt cx="1502326" cy="1404000"/>
          </a:xfrm>
        </p:grpSpPr>
        <p:pic>
          <p:nvPicPr>
            <p:cNvPr id="13" name="図 12" descr="200902%2F10%2F45%2Fd0094245_11465037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60" y="2852936"/>
              <a:ext cx="1440953" cy="1404000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218342" y="3239470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書き込み</a:t>
              </a:r>
              <a:endParaRPr lang="en-US" altLang="ja-JP" sz="2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r>
                <a:rPr kumimoji="1" lang="ja-JP" altLang="en-US" sz="2000" dirty="0" smtClean="0">
                  <a:solidFill>
                    <a:srgbClr val="FF0066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いっぱい</a:t>
              </a:r>
              <a:endParaRPr kumimoji="1" lang="ja-JP" altLang="en-US" sz="2000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000" dirty="0" smtClean="0"/>
              <a:t>まとめ</a:t>
            </a:r>
            <a:endParaRPr kumimoji="1" lang="ja-JP" altLang="en-US" sz="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2636912"/>
            <a:ext cx="7772400" cy="2870448"/>
          </a:xfrm>
          <a:noFill/>
        </p:spPr>
        <p:txBody>
          <a:bodyPr/>
          <a:lstStyle/>
          <a:p>
            <a:pPr algn="ctr">
              <a:lnSpc>
                <a:spcPts val="7800"/>
              </a:lnSpc>
              <a:buNone/>
            </a:pPr>
            <a:r>
              <a:rPr lang="ja-JP" altLang="en-US" sz="5800" b="1" spc="-150" dirty="0" smtClean="0">
                <a:solidFill>
                  <a:srgbClr val="D20055"/>
                </a:solidFill>
                <a:latin typeface="ＭＳ Ｐゴシック" pitchFamily="50" charset="-128"/>
                <a:ea typeface="ＭＳ Ｐゴシック" pitchFamily="50" charset="-128"/>
                <a:cs typeface="+mj-cs"/>
              </a:rPr>
              <a:t>スムーズで親しみやすい</a:t>
            </a:r>
            <a:endParaRPr lang="en-US" altLang="ja-JP" sz="5800" b="1" spc="-150" dirty="0" smtClean="0">
              <a:solidFill>
                <a:srgbClr val="D20055"/>
              </a:solidFill>
              <a:latin typeface="ＭＳ Ｐゴシック" pitchFamily="50" charset="-128"/>
              <a:ea typeface="ＭＳ Ｐゴシック" pitchFamily="50" charset="-128"/>
              <a:cs typeface="+mj-cs"/>
            </a:endParaRPr>
          </a:p>
          <a:p>
            <a:pPr algn="ctr">
              <a:lnSpc>
                <a:spcPts val="7800"/>
              </a:lnSpc>
              <a:buNone/>
            </a:pPr>
            <a:r>
              <a:rPr lang="ja-JP" altLang="en-US" sz="5800" b="1" spc="-150" dirty="0" smtClean="0">
                <a:solidFill>
                  <a:srgbClr val="D20055"/>
                </a:solidFill>
                <a:latin typeface="ＭＳ Ｐゴシック" pitchFamily="50" charset="-128"/>
                <a:ea typeface="ＭＳ Ｐゴシック" pitchFamily="50" charset="-128"/>
                <a:cs typeface="+mj-cs"/>
              </a:rPr>
              <a:t>対応をすることで</a:t>
            </a:r>
            <a:endParaRPr lang="ja-JP" altLang="en-US" sz="5800" b="1" spc="-150" dirty="0">
              <a:solidFill>
                <a:srgbClr val="D20055"/>
              </a:solidFill>
              <a:latin typeface="ＭＳ Ｐゴシック" pitchFamily="50" charset="-128"/>
              <a:ea typeface="ＭＳ Ｐゴシック" pitchFamily="50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3851920" y="342900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>
              <a:solidFill>
                <a:srgbClr val="F92F07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000" b="1" dirty="0" smtClean="0"/>
              <a:t>まとめ</a:t>
            </a:r>
            <a:endParaRPr kumimoji="1" lang="ja-JP" altLang="en-US" sz="5000" b="1" dirty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1835696" y="1700808"/>
            <a:ext cx="5256584" cy="5005720"/>
            <a:chOff x="3059832" y="2564904"/>
            <a:chExt cx="3024336" cy="2988044"/>
          </a:xfrm>
        </p:grpSpPr>
        <p:pic>
          <p:nvPicPr>
            <p:cNvPr id="11" name="図 10" descr="%83E%83G%83%8B%83J%83%80%83%7B%81%5B%83h00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9832" y="2564904"/>
              <a:ext cx="3024336" cy="2988044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319058" y="3102480"/>
              <a:ext cx="2520280" cy="109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0" b="1" dirty="0" smtClean="0">
                  <a:solidFill>
                    <a:srgbClr val="D20055"/>
                  </a:solidFill>
                  <a:latin typeface="HG丸ｺﾞｼｯｸM-PRO" pitchFamily="50" charset="-128"/>
                  <a:ea typeface="HG丸ｺﾞｼｯｸM-PRO" pitchFamily="50" charset="-128"/>
                </a:rPr>
                <a:t>笑 顔</a:t>
              </a:r>
              <a:endParaRPr kumimoji="1" lang="ja-JP" altLang="en-US" sz="8000" b="1" dirty="0">
                <a:solidFill>
                  <a:srgbClr val="D20055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2190343"/>
            <a:ext cx="885698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7000" b="1" kern="0" spc="-1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ご清聴</a:t>
            </a:r>
            <a:endParaRPr lang="en-US" altLang="ja-JP" sz="7000" b="1" kern="0" spc="-1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algn="ctr"/>
            <a:r>
              <a:rPr lang="ja-JP" altLang="en-US" sz="7000" b="1" kern="0" spc="-1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ありがとうございました</a:t>
            </a:r>
            <a:endParaRPr lang="ja-JP" altLang="en-US" sz="7000" b="1" cap="none" spc="-1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1"/>
            <a:ext cx="8604448" cy="47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発表者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水谷　理恵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特別出演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	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菱田　一義（こども課長）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スタッフ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パワーポイント製作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渡辺　文代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色塗り・写真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原田　裕子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応援団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	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小粥　政人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		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小野澤　恵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		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高木　みち代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300" b="1" dirty="0" smtClean="0">
                <a:solidFill>
                  <a:schemeClr val="bg1"/>
                </a:solidFill>
              </a:rPr>
              <a:t>                                        </a:t>
            </a:r>
          </a:p>
          <a:p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5018"/>
            <a:ext cx="8604448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Special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Thanks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（ご協力ありがとうございました）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たけのこさん原案　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山崎　賢二さん</a:t>
            </a:r>
            <a:r>
              <a:rPr lang="ja-JP" altLang="en-US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（企画政策課）</a:t>
            </a:r>
            <a:endParaRPr lang="en-US" altLang="ja-JP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たけのこさんぬいぐるみ製作＆漫画製作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</a:t>
            </a:r>
            <a:r>
              <a:rPr lang="en-US" altLang="ja-JP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伊藤　美千代先生</a:t>
            </a:r>
            <a:r>
              <a:rPr lang="ja-JP" altLang="en-US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（石津認定こども園）</a:t>
            </a:r>
            <a:endParaRPr lang="en-US" altLang="ja-JP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海津市の子供たち　と　お母さん</a:t>
            </a:r>
            <a:endParaRPr lang="en-US" altLang="ja-JP" sz="28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監督　　たけのこさん（近藤）</a:t>
            </a:r>
            <a:endParaRPr lang="en-US" altLang="ja-JP" sz="23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300" b="1" dirty="0" smtClean="0">
                <a:solidFill>
                  <a:schemeClr val="bg1"/>
                </a:solidFill>
              </a:rPr>
              <a:t>                                        </a:t>
            </a:r>
          </a:p>
          <a:p>
            <a:endParaRPr kumimoji="1" lang="en-US" altLang="ja-JP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000" b="1" dirty="0" smtClean="0"/>
              <a:t>ある日</a:t>
            </a:r>
            <a:r>
              <a:rPr kumimoji="1" lang="ja-JP" altLang="en-US" sz="5000" b="1" dirty="0" smtClean="0"/>
              <a:t>のこども課・・・</a:t>
            </a:r>
            <a:endParaRPr kumimoji="1" lang="ja-JP" altLang="en-US" sz="5000" b="1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899592" y="2204865"/>
            <a:ext cx="7560840" cy="3312368"/>
          </a:xfrm>
        </p:spPr>
        <p:txBody>
          <a:bodyPr/>
          <a:lstStyle/>
          <a:p>
            <a:pPr>
              <a:buNone/>
            </a:pPr>
            <a:r>
              <a:rPr lang="ja-JP" altLang="en-US" sz="6000" b="1" dirty="0" smtClean="0"/>
              <a:t>担当者全員が</a:t>
            </a:r>
            <a:endParaRPr lang="en-US" altLang="ja-JP" sz="6000" b="1" dirty="0" smtClean="0"/>
          </a:p>
          <a:p>
            <a:pPr>
              <a:buNone/>
            </a:pPr>
            <a:r>
              <a:rPr lang="ja-JP" altLang="en-US" sz="6000" b="1" dirty="0" smtClean="0"/>
              <a:t>視察の為、</a:t>
            </a:r>
            <a:endParaRPr lang="en-US" altLang="ja-JP" sz="6000" b="1" dirty="0" smtClean="0"/>
          </a:p>
          <a:p>
            <a:pPr>
              <a:buNone/>
            </a:pPr>
            <a:r>
              <a:rPr lang="ja-JP" altLang="en-US" sz="6000" b="1" dirty="0" smtClean="0"/>
              <a:t>留守にしていました・・・</a:t>
            </a:r>
            <a:endParaRPr lang="en-US" altLang="ja-JP" sz="60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000" b="1" dirty="0" smtClean="0"/>
              <a:t>そこに、一組の親子が・・・</a:t>
            </a:r>
            <a:endParaRPr kumimoji="1" lang="ja-JP" altLang="en-US" sz="5000" b="1" dirty="0"/>
          </a:p>
        </p:txBody>
      </p:sp>
      <p:pic>
        <p:nvPicPr>
          <p:cNvPr id="13" name="コンテンツ プレースホルダ 12" descr="mother_fumira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30"/>
          <a:stretch>
            <a:fillRect/>
          </a:stretch>
        </p:blipFill>
        <p:spPr>
          <a:xfrm>
            <a:off x="6588224" y="1917072"/>
            <a:ext cx="2630993" cy="2340000"/>
          </a:xfrm>
        </p:spPr>
      </p:pic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68313" y="1484785"/>
            <a:ext cx="822960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ja-JP" sz="3500" kern="0" noProof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755576" y="2132856"/>
            <a:ext cx="6192688" cy="1728192"/>
          </a:xfrm>
          <a:prstGeom prst="wedgeRoundRectCallout">
            <a:avLst>
              <a:gd name="adj1" fmla="val 55439"/>
              <a:gd name="adj2" fmla="val -15383"/>
              <a:gd name="adj3" fmla="val 16667"/>
            </a:avLst>
          </a:prstGeom>
          <a:solidFill>
            <a:srgbClr val="FF7F3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子供を保育園に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入園させたいんだけど</a:t>
            </a:r>
            <a:endParaRPr kumimoji="1" lang="ja-JP" altLang="en-US" sz="48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627784" y="4365104"/>
            <a:ext cx="4824536" cy="1080120"/>
          </a:xfrm>
          <a:prstGeom prst="wedgeRoundRectCallout">
            <a:avLst>
              <a:gd name="adj1" fmla="val -59125"/>
              <a:gd name="adj2" fmla="val -14540"/>
              <a:gd name="adj3" fmla="val 16667"/>
            </a:avLst>
          </a:prstGeom>
          <a:solidFill>
            <a:srgbClr val="3AA6D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わ、分かりました</a:t>
            </a:r>
            <a:endParaRPr kumimoji="1"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4" name="図 13" descr="soft_clipart-0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275" y="3897272"/>
            <a:ext cx="1732501" cy="1980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27584" y="5733256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 b="1" spc="-15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7772400" cy="3886200"/>
          </a:xfrm>
        </p:spPr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5724128" y="3573017"/>
            <a:ext cx="2808312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雲形吹き出し 14"/>
          <p:cNvSpPr/>
          <p:nvPr/>
        </p:nvSpPr>
        <p:spPr>
          <a:xfrm>
            <a:off x="324208" y="260648"/>
            <a:ext cx="6120000" cy="2592288"/>
          </a:xfrm>
          <a:prstGeom prst="cloudCallout">
            <a:avLst>
              <a:gd name="adj1" fmla="val 66671"/>
              <a:gd name="adj2" fmla="val -21042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5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52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大丈夫かなぁ・・・</a:t>
            </a:r>
            <a:endParaRPr lang="en-US" altLang="ja-JP" sz="52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6" name="図 15" descr="soft_clipart-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44" y="4293376"/>
            <a:ext cx="2205000" cy="2520000"/>
          </a:xfrm>
          <a:prstGeom prst="rect">
            <a:avLst/>
          </a:prstGeom>
        </p:spPr>
      </p:pic>
      <p:sp>
        <p:nvSpPr>
          <p:cNvPr id="7" name="雲形吹き出し 6"/>
          <p:cNvSpPr/>
          <p:nvPr/>
        </p:nvSpPr>
        <p:spPr>
          <a:xfrm>
            <a:off x="2699792" y="2708920"/>
            <a:ext cx="5976664" cy="3024336"/>
          </a:xfrm>
          <a:prstGeom prst="cloudCallout">
            <a:avLst>
              <a:gd name="adj1" fmla="val -64058"/>
              <a:gd name="adj2" fmla="val 21519"/>
            </a:avLst>
          </a:prstGeom>
          <a:solidFill>
            <a:srgbClr val="3AA6D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    ま、何かあったら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  連絡すれば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  いいかぁ・・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9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064" y="152936"/>
            <a:ext cx="1901416" cy="2700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7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000" b="1" dirty="0" smtClean="0"/>
              <a:t>書類をお渡ししたところ</a:t>
            </a:r>
            <a:endParaRPr kumimoji="1" lang="ja-JP" altLang="en-US" sz="5000" b="1" dirty="0"/>
          </a:p>
        </p:txBody>
      </p:sp>
      <p:pic>
        <p:nvPicPr>
          <p:cNvPr id="13" name="コンテンツ プレースホルダ 12" descr="mother_fumira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30"/>
          <a:stretch>
            <a:fillRect/>
          </a:stretch>
        </p:blipFill>
        <p:spPr>
          <a:xfrm>
            <a:off x="6549519" y="1772816"/>
            <a:ext cx="2630993" cy="2340000"/>
          </a:xfrm>
        </p:spPr>
      </p:pic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68313" y="1484785"/>
            <a:ext cx="8229600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ja-JP" sz="3500" kern="0" noProof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907704" y="1988840"/>
            <a:ext cx="4968552" cy="1872208"/>
          </a:xfrm>
          <a:prstGeom prst="wedgeRoundRectCallout">
            <a:avLst>
              <a:gd name="adj1" fmla="val 55080"/>
              <a:gd name="adj2" fmla="val -18769"/>
              <a:gd name="adj3" fmla="val 16667"/>
            </a:avLst>
          </a:prstGeom>
          <a:solidFill>
            <a:srgbClr val="FF7F3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</a:rPr>
              <a:t>どんな書類が</a:t>
            </a:r>
            <a:endParaRPr kumimoji="1" lang="en-US" altLang="ja-JP" sz="48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</a:rPr>
              <a:t>いるんですか？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411760" y="4149080"/>
            <a:ext cx="5616624" cy="1656184"/>
          </a:xfrm>
          <a:prstGeom prst="wedgeRoundRectCallout">
            <a:avLst>
              <a:gd name="adj1" fmla="val -54006"/>
              <a:gd name="adj2" fmla="val -19340"/>
              <a:gd name="adj3" fmla="val 16667"/>
            </a:avLst>
          </a:prstGeom>
          <a:solidFill>
            <a:srgbClr val="3AA6D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後ほど連絡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させていただきます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" name="図 9" descr="soft_clipart-0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52" y="3897272"/>
            <a:ext cx="1732500" cy="1980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1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000" b="1" dirty="0" smtClean="0"/>
              <a:t>担当者が戻ってきました・・・</a:t>
            </a:r>
            <a:endParaRPr kumimoji="1" lang="ja-JP" altLang="en-US" sz="5000" b="1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7" name="図 6" descr="soft_clipart-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44824"/>
            <a:ext cx="2205000" cy="252000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3059832" y="2060848"/>
            <a:ext cx="5328592" cy="1728192"/>
          </a:xfrm>
          <a:prstGeom prst="wedgeRoundRectCallout">
            <a:avLst>
              <a:gd name="adj1" fmla="val -65267"/>
              <a:gd name="adj2" fmla="val -2098"/>
              <a:gd name="adj3" fmla="val 16667"/>
            </a:avLst>
          </a:prstGeom>
          <a:solidFill>
            <a:srgbClr val="3AA6D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電話で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説明してくださいね</a:t>
            </a:r>
            <a:endParaRPr lang="en-US" altLang="ja-JP" sz="48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8" name="図 7" descr="gir1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645024"/>
            <a:ext cx="1890000" cy="2160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gir1-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12" y="188640"/>
            <a:ext cx="5040000" cy="576000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7772400" cy="3886200"/>
          </a:xfrm>
        </p:spPr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" name="図 9" descr="gir1-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3537352"/>
            <a:ext cx="2677500" cy="3060000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 flipH="1">
            <a:off x="5724128" y="3573017"/>
            <a:ext cx="2808312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雲形吹き出し 7"/>
          <p:cNvSpPr/>
          <p:nvPr/>
        </p:nvSpPr>
        <p:spPr>
          <a:xfrm>
            <a:off x="3059832" y="3284984"/>
            <a:ext cx="3851920" cy="2088232"/>
          </a:xfrm>
          <a:prstGeom prst="cloudCallout">
            <a:avLst>
              <a:gd name="adj1" fmla="val 62814"/>
              <a:gd name="adj2" fmla="val 42687"/>
            </a:avLst>
          </a:prstGeom>
          <a:solidFill>
            <a:srgbClr val="51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50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僕も</a:t>
            </a:r>
            <a:endParaRPr lang="en-US" altLang="ja-JP" sz="50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50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そう思う</a:t>
            </a:r>
            <a:endParaRPr lang="en-US" altLang="ja-JP" sz="50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1259632" y="404664"/>
            <a:ext cx="7488832" cy="2664296"/>
          </a:xfrm>
          <a:prstGeom prst="cloudCallout">
            <a:avLst>
              <a:gd name="adj1" fmla="val -42376"/>
              <a:gd name="adj2" fmla="val 81703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5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説明してくれたら</a:t>
            </a:r>
            <a:endParaRPr lang="en-US" altLang="ja-JP" sz="5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5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いいのに・・・</a:t>
            </a:r>
            <a:endParaRPr lang="en-US" altLang="ja-JP" sz="5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3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293096"/>
            <a:ext cx="1673434" cy="2376264"/>
          </a:xfrm>
          <a:prstGeom prst="rect">
            <a:avLst/>
          </a:prstGeom>
        </p:spPr>
      </p:pic>
      <p:pic>
        <p:nvPicPr>
          <p:cNvPr id="18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276872"/>
            <a:ext cx="2535216" cy="3600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1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 animBg="1"/>
      <p:bldP spid="1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gir1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12" y="116632"/>
            <a:ext cx="5040000" cy="576000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7772400" cy="3886200"/>
          </a:xfrm>
        </p:spPr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5724128" y="3573017"/>
            <a:ext cx="2808312" cy="2304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293096"/>
            <a:ext cx="1673434" cy="2376264"/>
          </a:xfrm>
          <a:prstGeom prst="rect">
            <a:avLst/>
          </a:prstGeom>
        </p:spPr>
      </p:pic>
      <p:pic>
        <p:nvPicPr>
          <p:cNvPr id="16" name="コンテンツ プレースホルダ 7" descr="takenoko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76872"/>
            <a:ext cx="2535216" cy="360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1340768"/>
            <a:ext cx="9144000" cy="244827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3000" b="1" spc="-300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考え中</a:t>
            </a:r>
          </a:p>
        </p:txBody>
      </p:sp>
      <p:pic>
        <p:nvPicPr>
          <p:cNvPr id="9" name="図 8" descr="gir1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724" y="3465344"/>
            <a:ext cx="2677500" cy="3060000"/>
          </a:xfrm>
          <a:prstGeom prst="rect">
            <a:avLst/>
          </a:prstGeom>
        </p:spPr>
      </p:pic>
      <p:sp>
        <p:nvSpPr>
          <p:cNvPr id="15" name="雲形吹き出し 14"/>
          <p:cNvSpPr/>
          <p:nvPr/>
        </p:nvSpPr>
        <p:spPr>
          <a:xfrm>
            <a:off x="899592" y="404664"/>
            <a:ext cx="7848872" cy="2664296"/>
          </a:xfrm>
          <a:prstGeom prst="cloudCallout">
            <a:avLst>
              <a:gd name="adj1" fmla="val -38682"/>
              <a:gd name="adj2" fmla="val 85051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r>
              <a:rPr lang="ja-JP" altLang="en-US" sz="5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なんとか</a:t>
            </a:r>
            <a:endParaRPr lang="en-US" altLang="ja-JP" sz="5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5500" b="1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ならないかなぁ・・・</a:t>
            </a:r>
            <a:endParaRPr lang="en-US" altLang="ja-JP" sz="5500" b="1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uiExpand="1" build="allAtOnce" animBg="1"/>
      <p:bldP spid="15" grpId="1" uiExpan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3|2.7|3.2|7.8|1.4|2.4|1.7|1.6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|3.3|2.3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|3.3|2.3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|3.3|2.3|5.7"/>
</p:tagLst>
</file>

<file path=ppt/theme/theme1.xml><?xml version="1.0" encoding="utf-8"?>
<a:theme xmlns:a="http://schemas.openxmlformats.org/drawingml/2006/main" name="pop2">
  <a:themeElements>
    <a:clrScheme name="pop2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op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a:spPr>
      <a:bodyPr lIns="36000" tIns="36000" rIns="36000" bIns="36000" rtlCol="0" anchor="ctr"/>
      <a:lstStyle>
        <a:defPPr algn="ctr">
          <a:defRPr sz="6000" spc="-300" dirty="0" smtClean="0">
            <a:solidFill>
              <a:schemeClr val="accent6">
                <a:lumMod val="50000"/>
              </a:schemeClr>
            </a:solidFill>
            <a:latin typeface="HGP創英角ﾎﾟｯﾌﾟ体" pitchFamily="50" charset="-128"/>
            <a:ea typeface="HGP創英角ﾎﾟｯﾌﾟ体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o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p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p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p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p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p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p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TS001118242</Template>
  <TotalTime>4317</TotalTime>
  <Words>239</Words>
  <Application>Microsoft Office PowerPoint</Application>
  <PresentationFormat>画面に合わせる (4:3)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  <vt:variant>
        <vt:lpstr>目的別スライド ショー</vt:lpstr>
      </vt:variant>
      <vt:variant>
        <vt:i4>1</vt:i4>
      </vt:variant>
    </vt:vector>
  </HeadingPairs>
  <TitlesOfParts>
    <vt:vector size="28" baseType="lpstr">
      <vt:lpstr>pop2</vt:lpstr>
      <vt:lpstr>　誰でもできる！ 　　　スムーズな接客術</vt:lpstr>
      <vt:lpstr>スライド 2</vt:lpstr>
      <vt:lpstr>ある日のこども課・・・</vt:lpstr>
      <vt:lpstr>そこに、一組の親子が・・・</vt:lpstr>
      <vt:lpstr>スライド 5</vt:lpstr>
      <vt:lpstr>書類をお渡ししたところ</vt:lpstr>
      <vt:lpstr>担当者が戻ってきました・・・</vt:lpstr>
      <vt:lpstr>スライド 8</vt:lpstr>
      <vt:lpstr>スライド 9</vt:lpstr>
      <vt:lpstr>スライド 10</vt:lpstr>
      <vt:lpstr>こども課の　こ・だ・わ・り</vt:lpstr>
      <vt:lpstr>スライド 12</vt:lpstr>
      <vt:lpstr>スライド 13</vt:lpstr>
      <vt:lpstr>スライド 14</vt:lpstr>
      <vt:lpstr>スライド 15</vt:lpstr>
      <vt:lpstr>改善後の状況</vt:lpstr>
      <vt:lpstr>改善後の状況</vt:lpstr>
      <vt:lpstr>謎の“たけのこさん”</vt:lpstr>
      <vt:lpstr>スライド 19</vt:lpstr>
      <vt:lpstr>たけのこさん大活躍</vt:lpstr>
      <vt:lpstr>楽しい空間</vt:lpstr>
      <vt:lpstr>にじいろノート</vt:lpstr>
      <vt:lpstr>まとめ</vt:lpstr>
      <vt:lpstr>まとめ</vt:lpstr>
      <vt:lpstr>スライド 25</vt:lpstr>
      <vt:lpstr>スライド 26</vt:lpstr>
      <vt:lpstr>目的別スライド ショー1</vt:lpstr>
    </vt:vector>
  </TitlesOfParts>
  <Company>海津市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Know-How　の「見える化」 ～見える化大作戦～  </dc:title>
  <dc:creator>総務課</dc:creator>
  <cp:lastModifiedBy>KAIZU</cp:lastModifiedBy>
  <cp:revision>469</cp:revision>
  <dcterms:created xsi:type="dcterms:W3CDTF">2011-01-13T11:47:43Z</dcterms:created>
  <dcterms:modified xsi:type="dcterms:W3CDTF">2013-12-12T23:49:10Z</dcterms:modified>
</cp:coreProperties>
</file>