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99" r:id="rId2"/>
    <p:sldId id="285" r:id="rId3"/>
    <p:sldId id="286" r:id="rId4"/>
    <p:sldId id="287" r:id="rId5"/>
    <p:sldId id="291" r:id="rId6"/>
    <p:sldId id="258" r:id="rId7"/>
    <p:sldId id="259" r:id="rId8"/>
    <p:sldId id="289" r:id="rId9"/>
    <p:sldId id="292" r:id="rId10"/>
    <p:sldId id="295" r:id="rId11"/>
    <p:sldId id="264" r:id="rId12"/>
    <p:sldId id="265" r:id="rId13"/>
    <p:sldId id="298" r:id="rId14"/>
    <p:sldId id="293" r:id="rId15"/>
    <p:sldId id="278" r:id="rId16"/>
    <p:sldId id="277" r:id="rId17"/>
    <p:sldId id="284" r:id="rId18"/>
    <p:sldId id="282" r:id="rId19"/>
    <p:sldId id="276"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CC"/>
    <a:srgbClr val="FF3300"/>
    <a:srgbClr val="FFCC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77" autoAdjust="0"/>
  </p:normalViewPr>
  <p:slideViewPr>
    <p:cSldViewPr>
      <p:cViewPr varScale="1">
        <p:scale>
          <a:sx n="84" d="100"/>
          <a:sy n="84" d="100"/>
        </p:scale>
        <p:origin x="239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4A78CFE-059E-4CC8-B7AA-44EA1823833A}" type="datetimeFigureOut">
              <a:rPr kumimoji="1" lang="ja-JP" altLang="en-US" smtClean="0"/>
              <a:pPr/>
              <a:t>2016/3/30</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8AC9D069-2D6D-4C03-A059-E84F7EC3DFD3}" type="slidenum">
              <a:rPr kumimoji="1" lang="ja-JP" altLang="en-US" smtClean="0"/>
              <a:pPr/>
              <a:t>‹#›</a:t>
            </a:fld>
            <a:endParaRPr kumimoji="1" lang="ja-JP" altLang="en-US"/>
          </a:p>
        </p:txBody>
      </p:sp>
    </p:spTree>
    <p:extLst>
      <p:ext uri="{BB962C8B-B14F-4D97-AF65-F5344CB8AC3E}">
        <p14:creationId xmlns:p14="http://schemas.microsoft.com/office/powerpoint/2010/main" val="18364787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a:t>
            </a:fld>
            <a:endParaRPr kumimoji="1" lang="ja-JP" altLang="en-US"/>
          </a:p>
        </p:txBody>
      </p:sp>
    </p:spTree>
    <p:extLst>
      <p:ext uri="{BB962C8B-B14F-4D97-AF65-F5344CB8AC3E}">
        <p14:creationId xmlns:p14="http://schemas.microsoft.com/office/powerpoint/2010/main" val="1261833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b="0"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10</a:t>
            </a:fld>
            <a:endParaRPr kumimoji="1" lang="ja-JP" altLang="en-US"/>
          </a:p>
        </p:txBody>
      </p:sp>
    </p:spTree>
    <p:extLst>
      <p:ext uri="{BB962C8B-B14F-4D97-AF65-F5344CB8AC3E}">
        <p14:creationId xmlns:p14="http://schemas.microsoft.com/office/powerpoint/2010/main" val="166564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11</a:t>
            </a:fld>
            <a:endParaRPr kumimoji="1" lang="ja-JP" altLang="en-US"/>
          </a:p>
        </p:txBody>
      </p:sp>
    </p:spTree>
    <p:extLst>
      <p:ext uri="{BB962C8B-B14F-4D97-AF65-F5344CB8AC3E}">
        <p14:creationId xmlns:p14="http://schemas.microsoft.com/office/powerpoint/2010/main" val="76243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12</a:t>
            </a:fld>
            <a:endParaRPr kumimoji="1" lang="ja-JP" altLang="en-US"/>
          </a:p>
        </p:txBody>
      </p:sp>
    </p:spTree>
    <p:extLst>
      <p:ext uri="{BB962C8B-B14F-4D97-AF65-F5344CB8AC3E}">
        <p14:creationId xmlns:p14="http://schemas.microsoft.com/office/powerpoint/2010/main" val="218783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13</a:t>
            </a:fld>
            <a:endParaRPr kumimoji="1" lang="ja-JP" altLang="en-US"/>
          </a:p>
        </p:txBody>
      </p:sp>
    </p:spTree>
    <p:extLst>
      <p:ext uri="{BB962C8B-B14F-4D97-AF65-F5344CB8AC3E}">
        <p14:creationId xmlns:p14="http://schemas.microsoft.com/office/powerpoint/2010/main" val="268895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14</a:t>
            </a:fld>
            <a:endParaRPr kumimoji="1" lang="ja-JP" altLang="en-US"/>
          </a:p>
        </p:txBody>
      </p:sp>
    </p:spTree>
    <p:extLst>
      <p:ext uri="{BB962C8B-B14F-4D97-AF65-F5344CB8AC3E}">
        <p14:creationId xmlns:p14="http://schemas.microsoft.com/office/powerpoint/2010/main" val="2040700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15</a:t>
            </a:fld>
            <a:endParaRPr kumimoji="1" lang="ja-JP" altLang="en-US"/>
          </a:p>
        </p:txBody>
      </p:sp>
    </p:spTree>
    <p:extLst>
      <p:ext uri="{BB962C8B-B14F-4D97-AF65-F5344CB8AC3E}">
        <p14:creationId xmlns:p14="http://schemas.microsoft.com/office/powerpoint/2010/main" val="2638060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16</a:t>
            </a:fld>
            <a:endParaRPr kumimoji="1" lang="ja-JP" altLang="en-US"/>
          </a:p>
        </p:txBody>
      </p:sp>
    </p:spTree>
    <p:extLst>
      <p:ext uri="{BB962C8B-B14F-4D97-AF65-F5344CB8AC3E}">
        <p14:creationId xmlns:p14="http://schemas.microsoft.com/office/powerpoint/2010/main" val="205010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17</a:t>
            </a:fld>
            <a:endParaRPr kumimoji="1" lang="ja-JP" altLang="en-US"/>
          </a:p>
        </p:txBody>
      </p:sp>
    </p:spTree>
    <p:extLst>
      <p:ext uri="{BB962C8B-B14F-4D97-AF65-F5344CB8AC3E}">
        <p14:creationId xmlns:p14="http://schemas.microsoft.com/office/powerpoint/2010/main" val="3934763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C9D069-2D6D-4C03-A059-E84F7EC3DFD3}" type="slidenum">
              <a:rPr kumimoji="1" lang="ja-JP" altLang="en-US" smtClean="0"/>
              <a:pPr/>
              <a:t>18</a:t>
            </a:fld>
            <a:endParaRPr kumimoji="1" lang="ja-JP" altLang="en-US"/>
          </a:p>
        </p:txBody>
      </p:sp>
    </p:spTree>
    <p:extLst>
      <p:ext uri="{BB962C8B-B14F-4D97-AF65-F5344CB8AC3E}">
        <p14:creationId xmlns:p14="http://schemas.microsoft.com/office/powerpoint/2010/main" val="191035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19</a:t>
            </a:fld>
            <a:endParaRPr kumimoji="1" lang="ja-JP" altLang="en-US"/>
          </a:p>
        </p:txBody>
      </p:sp>
    </p:spTree>
    <p:extLst>
      <p:ext uri="{BB962C8B-B14F-4D97-AF65-F5344CB8AC3E}">
        <p14:creationId xmlns:p14="http://schemas.microsoft.com/office/powerpoint/2010/main" val="175328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6D294BD-9758-4392-A889-CAC18F045C55}" type="slidenum">
              <a:rPr kumimoji="1" lang="ja-JP" altLang="en-US" smtClean="0"/>
              <a:pPr/>
              <a:t>2</a:t>
            </a:fld>
            <a:endParaRPr kumimoji="1" lang="ja-JP" altLang="en-US"/>
          </a:p>
        </p:txBody>
      </p:sp>
    </p:spTree>
    <p:extLst>
      <p:ext uri="{BB962C8B-B14F-4D97-AF65-F5344CB8AC3E}">
        <p14:creationId xmlns:p14="http://schemas.microsoft.com/office/powerpoint/2010/main" val="146290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3</a:t>
            </a:fld>
            <a:endParaRPr kumimoji="1" lang="ja-JP" altLang="en-US"/>
          </a:p>
        </p:txBody>
      </p:sp>
    </p:spTree>
    <p:extLst>
      <p:ext uri="{BB962C8B-B14F-4D97-AF65-F5344CB8AC3E}">
        <p14:creationId xmlns:p14="http://schemas.microsoft.com/office/powerpoint/2010/main" val="268895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4</a:t>
            </a:fld>
            <a:endParaRPr kumimoji="1" lang="ja-JP" altLang="en-US"/>
          </a:p>
        </p:txBody>
      </p:sp>
    </p:spTree>
    <p:extLst>
      <p:ext uri="{BB962C8B-B14F-4D97-AF65-F5344CB8AC3E}">
        <p14:creationId xmlns:p14="http://schemas.microsoft.com/office/powerpoint/2010/main" val="47797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5</a:t>
            </a:fld>
            <a:endParaRPr kumimoji="1" lang="ja-JP" altLang="en-US"/>
          </a:p>
        </p:txBody>
      </p:sp>
    </p:spTree>
    <p:extLst>
      <p:ext uri="{BB962C8B-B14F-4D97-AF65-F5344CB8AC3E}">
        <p14:creationId xmlns:p14="http://schemas.microsoft.com/office/powerpoint/2010/main" val="48648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6</a:t>
            </a:fld>
            <a:endParaRPr kumimoji="1" lang="ja-JP" altLang="en-US"/>
          </a:p>
        </p:txBody>
      </p:sp>
    </p:spTree>
    <p:extLst>
      <p:ext uri="{BB962C8B-B14F-4D97-AF65-F5344CB8AC3E}">
        <p14:creationId xmlns:p14="http://schemas.microsoft.com/office/powerpoint/2010/main" val="125995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7</a:t>
            </a:fld>
            <a:endParaRPr kumimoji="1" lang="ja-JP" altLang="en-US"/>
          </a:p>
        </p:txBody>
      </p:sp>
    </p:spTree>
    <p:extLst>
      <p:ext uri="{BB962C8B-B14F-4D97-AF65-F5344CB8AC3E}">
        <p14:creationId xmlns:p14="http://schemas.microsoft.com/office/powerpoint/2010/main" val="154798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smtClean="0"/>
          </a:p>
          <a:p>
            <a:pPr rtl="0" eaLnBrk="1" latinLnBrk="0" hangingPunct="1"/>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8</a:t>
            </a:fld>
            <a:endParaRPr kumimoji="1" lang="ja-JP" altLang="en-US"/>
          </a:p>
        </p:txBody>
      </p:sp>
    </p:spTree>
    <p:extLst>
      <p:ext uri="{BB962C8B-B14F-4D97-AF65-F5344CB8AC3E}">
        <p14:creationId xmlns:p14="http://schemas.microsoft.com/office/powerpoint/2010/main" val="350358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AC9D069-2D6D-4C03-A059-E84F7EC3DFD3}" type="slidenum">
              <a:rPr kumimoji="1" lang="ja-JP" altLang="en-US" smtClean="0"/>
              <a:pPr/>
              <a:t>9</a:t>
            </a:fld>
            <a:endParaRPr kumimoji="1" lang="ja-JP" altLang="en-US"/>
          </a:p>
        </p:txBody>
      </p:sp>
    </p:spTree>
    <p:extLst>
      <p:ext uri="{BB962C8B-B14F-4D97-AF65-F5344CB8AC3E}">
        <p14:creationId xmlns:p14="http://schemas.microsoft.com/office/powerpoint/2010/main" val="312252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8E074CC-9929-453B-857D-9DF0FF630B8F}" type="datetime1">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岐阜県海津市</a:t>
            </a:r>
            <a:endParaRPr kumimoji="1" lang="ja-JP" altLang="en-US"/>
          </a:p>
        </p:txBody>
      </p:sp>
      <p:sp>
        <p:nvSpPr>
          <p:cNvPr id="6" name="スライド番号プレースホルダ 5"/>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CF69CCC-2211-4410-9C99-DCBF735453D3}" type="datetime1">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岐阜県海津市</a:t>
            </a:r>
            <a:endParaRPr kumimoji="1" lang="ja-JP" altLang="en-US"/>
          </a:p>
        </p:txBody>
      </p:sp>
      <p:sp>
        <p:nvSpPr>
          <p:cNvPr id="6" name="スライド番号プレースホルダ 5"/>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573972A-5892-478D-BDE2-C902C8F2E311}" type="datetime1">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岐阜県海津市</a:t>
            </a:r>
            <a:endParaRPr kumimoji="1" lang="ja-JP" altLang="en-US"/>
          </a:p>
        </p:txBody>
      </p:sp>
      <p:sp>
        <p:nvSpPr>
          <p:cNvPr id="6" name="スライド番号プレースホルダ 5"/>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73C1680-D25B-4916-A7D8-6DDF40D504F7}" type="datetime1">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岐阜県海津市</a:t>
            </a:r>
            <a:endParaRPr kumimoji="1" lang="ja-JP" altLang="en-US"/>
          </a:p>
        </p:txBody>
      </p:sp>
      <p:sp>
        <p:nvSpPr>
          <p:cNvPr id="6" name="スライド番号プレースホルダ 5"/>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5FBF20E-A5DA-49A1-9565-2BA3EF2D81C3}" type="datetime1">
              <a:rPr kumimoji="1" lang="ja-JP" altLang="en-US" smtClean="0"/>
              <a:pPr/>
              <a:t>2016/3/30</a:t>
            </a:fld>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岐阜県海津市</a:t>
            </a:r>
            <a:endParaRPr kumimoji="1" lang="ja-JP" altLang="en-US"/>
          </a:p>
        </p:txBody>
      </p:sp>
      <p:sp>
        <p:nvSpPr>
          <p:cNvPr id="6" name="スライド番号プレースホルダ 5"/>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BCC4237-A3FC-44A5-BCB5-8AA2A3CD3AF3}" type="datetime1">
              <a:rPr kumimoji="1" lang="ja-JP" altLang="en-US" smtClean="0"/>
              <a:pPr/>
              <a:t>2016/3/30</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岐阜県海津市</a:t>
            </a:r>
            <a:endParaRPr kumimoji="1" lang="ja-JP" altLang="en-US"/>
          </a:p>
        </p:txBody>
      </p:sp>
      <p:sp>
        <p:nvSpPr>
          <p:cNvPr id="7" name="スライド番号プレースホルダ 6"/>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FC83616-1919-4B39-876C-A9B20A3F6892}" type="datetime1">
              <a:rPr kumimoji="1" lang="ja-JP" altLang="en-US" smtClean="0"/>
              <a:pPr/>
              <a:t>2016/3/30</a:t>
            </a:fld>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岐阜県海津市</a:t>
            </a:r>
            <a:endParaRPr kumimoji="1" lang="ja-JP" altLang="en-US"/>
          </a:p>
        </p:txBody>
      </p:sp>
      <p:sp>
        <p:nvSpPr>
          <p:cNvPr id="9" name="スライド番号プレースホルダ 8"/>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F3E8AE9-8A1C-482C-A7B0-0D6B68C37593}" type="datetime1">
              <a:rPr kumimoji="1" lang="ja-JP" altLang="en-US" smtClean="0"/>
              <a:pPr/>
              <a:t>2016/3/30</a:t>
            </a:fld>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岐阜県海津市</a:t>
            </a:r>
            <a:endParaRPr kumimoji="1" lang="ja-JP" altLang="en-US"/>
          </a:p>
        </p:txBody>
      </p:sp>
      <p:sp>
        <p:nvSpPr>
          <p:cNvPr id="5" name="スライド番号プレースホルダ 4"/>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5950160-2A1F-46CB-A674-44C9D2C2481F}" type="datetime1">
              <a:rPr kumimoji="1" lang="ja-JP" altLang="en-US" smtClean="0"/>
              <a:pPr/>
              <a:t>2016/3/30</a:t>
            </a:fld>
            <a:endParaRPr kumimoji="1" lang="ja-JP" altLang="en-US"/>
          </a:p>
        </p:txBody>
      </p:sp>
      <p:sp>
        <p:nvSpPr>
          <p:cNvPr id="3" name="フッター プレースホルダ 2"/>
          <p:cNvSpPr>
            <a:spLocks noGrp="1"/>
          </p:cNvSpPr>
          <p:nvPr>
            <p:ph type="ftr" sz="quarter" idx="11"/>
          </p:nvPr>
        </p:nvSpPr>
        <p:spPr/>
        <p:txBody>
          <a:bodyPr/>
          <a:lstStyle/>
          <a:p>
            <a:r>
              <a:rPr kumimoji="1" lang="ja-JP" altLang="en-US" smtClean="0"/>
              <a:t>岐阜県海津市</a:t>
            </a:r>
            <a:endParaRPr kumimoji="1" lang="ja-JP" altLang="en-US"/>
          </a:p>
        </p:txBody>
      </p:sp>
      <p:sp>
        <p:nvSpPr>
          <p:cNvPr id="4" name="スライド番号プレースホルダ 3"/>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0DBEC9-5E2F-4ACA-A1A4-63EFCDD18C8E}" type="datetime1">
              <a:rPr kumimoji="1" lang="ja-JP" altLang="en-US" smtClean="0"/>
              <a:pPr/>
              <a:t>2016/3/30</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岐阜県海津市</a:t>
            </a:r>
            <a:endParaRPr kumimoji="1" lang="ja-JP" altLang="en-US"/>
          </a:p>
        </p:txBody>
      </p:sp>
      <p:sp>
        <p:nvSpPr>
          <p:cNvPr id="7" name="スライド番号プレースホルダ 6"/>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6F28FC-A1A2-45B9-B274-E261046F9533}" type="datetime1">
              <a:rPr kumimoji="1" lang="ja-JP" altLang="en-US" smtClean="0"/>
              <a:pPr/>
              <a:t>2016/3/30</a:t>
            </a:fld>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岐阜県海津市</a:t>
            </a:r>
            <a:endParaRPr kumimoji="1" lang="ja-JP" altLang="en-US"/>
          </a:p>
        </p:txBody>
      </p:sp>
      <p:sp>
        <p:nvSpPr>
          <p:cNvPr id="7" name="スライド番号プレースホルダ 6"/>
          <p:cNvSpPr>
            <a:spLocks noGrp="1"/>
          </p:cNvSpPr>
          <p:nvPr>
            <p:ph type="sldNum" sz="quarter" idx="12"/>
          </p:nvPr>
        </p:nvSpPr>
        <p:spPr/>
        <p:txBody>
          <a:bodyPr/>
          <a:lstStyle/>
          <a:p>
            <a:fld id="{7D2C6CAD-BE4E-4E02-99B2-1986C9FAC77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EF48A-4AC1-439A-9861-3347AD41E380}" type="datetime1">
              <a:rPr kumimoji="1" lang="ja-JP" altLang="en-US" smtClean="0"/>
              <a:pPr/>
              <a:t>2016/3/30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岐阜県海津市</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C6CAD-BE4E-4E02-99B2-1986C9FAC77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rot="21480000">
            <a:off x="429676" y="470300"/>
            <a:ext cx="7924607" cy="2094820"/>
          </a:xfrm>
          <a:solidFill>
            <a:schemeClr val="bg1"/>
          </a:solidFill>
          <a:scene3d>
            <a:camera prst="orthographicFront">
              <a:rot lat="0" lon="0" rev="0"/>
            </a:camera>
            <a:lightRig rig="threePt" dir="t"/>
          </a:scene3d>
        </p:spPr>
        <p:txBody>
          <a:bodyPr>
            <a:normAutofit fontScale="90000"/>
          </a:bodyPr>
          <a:lstStyle/>
          <a:p>
            <a:pPr algn="l"/>
            <a:r>
              <a:rPr lang="ja-JP" altLang="en-US" sz="6000" dirty="0" smtClean="0"/>
              <a:t>市役所業務を理解して</a:t>
            </a:r>
            <a:r>
              <a:rPr lang="en-US" altLang="ja-JP" sz="6000" dirty="0" smtClean="0"/>
              <a:t/>
            </a:r>
            <a:br>
              <a:rPr lang="en-US" altLang="ja-JP" sz="6000" dirty="0" smtClean="0"/>
            </a:br>
            <a:r>
              <a:rPr lang="ja-JP" altLang="en-US" sz="6000" dirty="0" smtClean="0"/>
              <a:t>　　　スムーズに案内を☆</a:t>
            </a:r>
            <a:endParaRPr kumimoji="1" lang="ja-JP" altLang="en-US" dirty="0"/>
          </a:p>
        </p:txBody>
      </p:sp>
      <p:sp>
        <p:nvSpPr>
          <p:cNvPr id="3" name="サブタイトル 2"/>
          <p:cNvSpPr>
            <a:spLocks noGrp="1"/>
          </p:cNvSpPr>
          <p:nvPr>
            <p:ph type="subTitle" idx="1"/>
          </p:nvPr>
        </p:nvSpPr>
        <p:spPr>
          <a:xfrm rot="60000">
            <a:off x="1337094" y="5870038"/>
            <a:ext cx="7428907" cy="689702"/>
          </a:xfrm>
          <a:solidFill>
            <a:schemeClr val="bg1"/>
          </a:solidFill>
        </p:spPr>
        <p:txBody>
          <a:bodyPr>
            <a:normAutofit/>
          </a:bodyPr>
          <a:lstStyle/>
          <a:p>
            <a:r>
              <a:rPr kumimoji="1" lang="ja-JP" altLang="en-US" dirty="0" smtClean="0">
                <a:solidFill>
                  <a:schemeClr val="tx1">
                    <a:lumMod val="65000"/>
                    <a:lumOff val="35000"/>
                  </a:schemeClr>
                </a:solidFill>
              </a:rPr>
              <a:t>岐阜県海津市業務改善運動実行委員会</a:t>
            </a:r>
            <a:endParaRPr kumimoji="1" lang="ja-JP" altLang="en-US" dirty="0">
              <a:solidFill>
                <a:schemeClr val="tx1">
                  <a:lumMod val="65000"/>
                  <a:lumOff val="35000"/>
                </a:schemeClr>
              </a:solidFill>
            </a:endParaRPr>
          </a:p>
        </p:txBody>
      </p:sp>
      <p:pic>
        <p:nvPicPr>
          <p:cNvPr id="7" name="図 27" descr="shisyou1"/>
          <p:cNvPicPr>
            <a:picLocks noChangeAspect="1" noChangeArrowheads="1"/>
          </p:cNvPicPr>
          <p:nvPr/>
        </p:nvPicPr>
        <p:blipFill>
          <a:blip r:embed="rId4" cstate="print"/>
          <a:srcRect/>
          <a:stretch>
            <a:fillRect/>
          </a:stretch>
        </p:blipFill>
        <p:spPr bwMode="auto">
          <a:xfrm>
            <a:off x="7308304" y="692696"/>
            <a:ext cx="818338" cy="775905"/>
          </a:xfrm>
          <a:prstGeom prst="rect">
            <a:avLst/>
          </a:prstGeom>
          <a:noFill/>
          <a:ln w="9525">
            <a:noFill/>
            <a:miter lim="800000"/>
            <a:headEnd/>
            <a:tailEnd/>
          </a:ln>
        </p:spPr>
      </p:pic>
      <p:pic>
        <p:nvPicPr>
          <p:cNvPr id="6" name="図 5" descr="かいづっち　手振る.jpg"/>
          <p:cNvPicPr>
            <a:picLocks noChangeAspect="1"/>
          </p:cNvPicPr>
          <p:nvPr/>
        </p:nvPicPr>
        <p:blipFill>
          <a:blip r:embed="rId5" cstate="print"/>
          <a:stretch>
            <a:fillRect/>
          </a:stretch>
        </p:blipFill>
        <p:spPr>
          <a:xfrm rot="-60000">
            <a:off x="1166752" y="3017239"/>
            <a:ext cx="2346293" cy="2444055"/>
          </a:xfrm>
          <a:prstGeom prst="rect">
            <a:avLst/>
          </a:prstGeom>
          <a:effectLst/>
        </p:spPr>
      </p:pic>
      <p:sp>
        <p:nvSpPr>
          <p:cNvPr id="8" name="角丸四角形吹き出し 7"/>
          <p:cNvSpPr/>
          <p:nvPr/>
        </p:nvSpPr>
        <p:spPr>
          <a:xfrm rot="60000">
            <a:off x="4427984" y="3284984"/>
            <a:ext cx="3744416" cy="1440160"/>
          </a:xfrm>
          <a:prstGeom prst="wedgeRoundRectCallout">
            <a:avLst>
              <a:gd name="adj1" fmla="val -75841"/>
              <a:gd name="adj2" fmla="val 22890"/>
              <a:gd name="adj3" fmla="val 16667"/>
            </a:avLst>
          </a:prstGeom>
          <a:solidFill>
            <a:srgbClr val="FFFFCC"/>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nvGrpSpPr>
          <p:cNvPr id="12" name="グループ化 11"/>
          <p:cNvGrpSpPr/>
          <p:nvPr/>
        </p:nvGrpSpPr>
        <p:grpSpPr>
          <a:xfrm rot="60000">
            <a:off x="4644008" y="3501008"/>
            <a:ext cx="3448000" cy="1065816"/>
            <a:chOff x="4644008" y="3501008"/>
            <a:chExt cx="3448000" cy="1065816"/>
          </a:xfrm>
        </p:grpSpPr>
        <p:pic>
          <p:nvPicPr>
            <p:cNvPr id="9" name="図 8" descr="3.jpg"/>
            <p:cNvPicPr>
              <a:picLocks noChangeAspect="1"/>
            </p:cNvPicPr>
            <p:nvPr/>
          </p:nvPicPr>
          <p:blipFill>
            <a:blip r:embed="rId6" cstate="print">
              <a:clrChange>
                <a:clrFrom>
                  <a:srgbClr val="FFFFFF"/>
                </a:clrFrom>
                <a:clrTo>
                  <a:srgbClr val="FFFFFF">
                    <a:alpha val="0"/>
                  </a:srgbClr>
                </a:clrTo>
              </a:clrChange>
            </a:blip>
            <a:stretch>
              <a:fillRect/>
            </a:stretch>
          </p:blipFill>
          <p:spPr>
            <a:xfrm>
              <a:off x="4788024" y="4005064"/>
              <a:ext cx="2460327" cy="561760"/>
            </a:xfrm>
            <a:prstGeom prst="rect">
              <a:avLst/>
            </a:prstGeom>
          </p:spPr>
        </p:pic>
        <p:sp>
          <p:nvSpPr>
            <p:cNvPr id="10" name="テキスト ボックス 9"/>
            <p:cNvSpPr txBox="1"/>
            <p:nvPr/>
          </p:nvSpPr>
          <p:spPr>
            <a:xfrm>
              <a:off x="4644008" y="3501008"/>
              <a:ext cx="3384376" cy="369332"/>
            </a:xfrm>
            <a:prstGeom prst="rect">
              <a:avLst/>
            </a:prstGeom>
            <a:noFill/>
          </p:spPr>
          <p:txBody>
            <a:bodyPr wrap="square" rtlCol="0">
              <a:spAutoFit/>
            </a:bodyPr>
            <a:lstStyle/>
            <a:p>
              <a:r>
                <a:rPr kumimoji="1" lang="ja-JP" altLang="en-US" dirty="0" smtClean="0">
                  <a:latin typeface="HGP創英角ﾎﾟｯﾌﾟ体" pitchFamily="50" charset="-128"/>
                  <a:ea typeface="HGP創英角ﾎﾟｯﾌﾟ体" pitchFamily="50" charset="-128"/>
                </a:rPr>
                <a:t>海津市のマスコットキャラクター</a:t>
              </a:r>
              <a:endParaRPr kumimoji="1" lang="ja-JP" altLang="en-US" dirty="0">
                <a:latin typeface="HGP創英角ﾎﾟｯﾌﾟ体" pitchFamily="50" charset="-128"/>
                <a:ea typeface="HGP創英角ﾎﾟｯﾌﾟ体" pitchFamily="50" charset="-128"/>
              </a:endParaRPr>
            </a:p>
          </p:txBody>
        </p:sp>
        <p:sp>
          <p:nvSpPr>
            <p:cNvPr id="11" name="テキスト ボックス 10"/>
            <p:cNvSpPr txBox="1"/>
            <p:nvPr/>
          </p:nvSpPr>
          <p:spPr>
            <a:xfrm>
              <a:off x="7236296" y="4149080"/>
              <a:ext cx="855712" cy="369332"/>
            </a:xfrm>
            <a:prstGeom prst="rect">
              <a:avLst/>
            </a:prstGeom>
            <a:noFill/>
          </p:spPr>
          <p:txBody>
            <a:bodyPr wrap="square" rtlCol="0">
              <a:spAutoFit/>
            </a:bodyPr>
            <a:lstStyle/>
            <a:p>
              <a:r>
                <a:rPr kumimoji="1" lang="ja-JP" altLang="en-US" dirty="0" smtClean="0">
                  <a:latin typeface="HGP創英角ﾎﾟｯﾌﾟ体" pitchFamily="50" charset="-128"/>
                  <a:ea typeface="HGP創英角ﾎﾟｯﾌﾟ体" pitchFamily="50" charset="-128"/>
                </a:rPr>
                <a:t>だよ♪</a:t>
              </a:r>
              <a:endParaRPr kumimoji="1" lang="ja-JP" altLang="en-US" dirty="0">
                <a:latin typeface="HGP創英角ﾎﾟｯﾌﾟ体" pitchFamily="50" charset="-128"/>
                <a:ea typeface="HGP創英角ﾎﾟｯﾌﾟ体" pitchFamily="50" charset="-128"/>
              </a:endParaRPr>
            </a:p>
          </p:txBody>
        </p:sp>
      </p:grpSp>
      <p:pic>
        <p:nvPicPr>
          <p:cNvPr id="1031" name="Picture 7" descr="C:\Users\tomomi-kasuga\AppData\Local\Microsoft\Windows\Temporary Internet Files\Content.IE5\ZOP1DB6L\lgi01a201309020300[1].jpg"/>
          <p:cNvPicPr>
            <a:picLocks noChangeAspect="1" noChangeArrowheads="1"/>
          </p:cNvPicPr>
          <p:nvPr/>
        </p:nvPicPr>
        <p:blipFill>
          <a:blip r:embed="rId7" cstate="print">
            <a:clrChange>
              <a:clrFrom>
                <a:srgbClr val="FFFFFF"/>
              </a:clrFrom>
              <a:clrTo>
                <a:srgbClr val="FFFFFF">
                  <a:alpha val="0"/>
                </a:srgbClr>
              </a:clrTo>
            </a:clrChange>
          </a:blip>
          <a:srcRect b="36607"/>
          <a:stretch>
            <a:fillRect/>
          </a:stretch>
        </p:blipFill>
        <p:spPr bwMode="auto">
          <a:xfrm rot="19121466" flipH="1">
            <a:off x="602907" y="408721"/>
            <a:ext cx="352975" cy="325009"/>
          </a:xfrm>
          <a:prstGeom prst="rect">
            <a:avLst/>
          </a:prstGeom>
          <a:noFill/>
        </p:spPr>
      </p:pic>
      <p:pic>
        <p:nvPicPr>
          <p:cNvPr id="18" name="Picture 7" descr="C:\Users\tomomi-kasuga\AppData\Local\Microsoft\Windows\Temporary Internet Files\Content.IE5\ZOP1DB6L\lgi01a201309020300[1].jpg"/>
          <p:cNvPicPr>
            <a:picLocks noChangeAspect="1" noChangeArrowheads="1"/>
          </p:cNvPicPr>
          <p:nvPr/>
        </p:nvPicPr>
        <p:blipFill>
          <a:blip r:embed="rId8" cstate="print">
            <a:clrChange>
              <a:clrFrom>
                <a:srgbClr val="FFFFFF"/>
              </a:clrFrom>
              <a:clrTo>
                <a:srgbClr val="FFFFFF">
                  <a:alpha val="0"/>
                </a:srgbClr>
              </a:clrTo>
            </a:clrChange>
          </a:blip>
          <a:srcRect b="36607"/>
          <a:stretch>
            <a:fillRect/>
          </a:stretch>
        </p:blipFill>
        <p:spPr bwMode="auto">
          <a:xfrm rot="19073248" flipH="1">
            <a:off x="7589584" y="267261"/>
            <a:ext cx="363250" cy="334470"/>
          </a:xfrm>
          <a:prstGeom prst="rect">
            <a:avLst/>
          </a:prstGeom>
          <a:noFill/>
        </p:spPr>
      </p:pic>
      <p:pic>
        <p:nvPicPr>
          <p:cNvPr id="19" name="Picture 7" descr="C:\Users\tomomi-kasuga\AppData\Local\Microsoft\Windows\Temporary Internet Files\Content.IE5\ZOP1DB6L\lgi01a201309020300[1].jpg"/>
          <p:cNvPicPr>
            <a:picLocks noChangeAspect="1" noChangeArrowheads="1"/>
          </p:cNvPicPr>
          <p:nvPr/>
        </p:nvPicPr>
        <p:blipFill>
          <a:blip r:embed="rId9" cstate="print">
            <a:clrChange>
              <a:clrFrom>
                <a:srgbClr val="FFFFFF"/>
              </a:clrFrom>
              <a:clrTo>
                <a:srgbClr val="FFFFFF">
                  <a:alpha val="0"/>
                </a:srgbClr>
              </a:clrTo>
            </a:clrChange>
          </a:blip>
          <a:srcRect b="36607"/>
          <a:stretch>
            <a:fillRect/>
          </a:stretch>
        </p:blipFill>
        <p:spPr bwMode="auto">
          <a:xfrm rot="20784883" flipH="1">
            <a:off x="1939783" y="2816557"/>
            <a:ext cx="340724" cy="313729"/>
          </a:xfrm>
          <a:prstGeom prst="rect">
            <a:avLst/>
          </a:prstGeom>
          <a:noFill/>
        </p:spPr>
      </p:pic>
      <p:pic>
        <p:nvPicPr>
          <p:cNvPr id="20" name="Picture 7" descr="C:\Users\tomomi-kasuga\AppData\Local\Microsoft\Windows\Temporary Internet Files\Content.IE5\ZOP1DB6L\lgi01a201309020300[1].jpg"/>
          <p:cNvPicPr>
            <a:picLocks noChangeAspect="1" noChangeArrowheads="1"/>
          </p:cNvPicPr>
          <p:nvPr/>
        </p:nvPicPr>
        <p:blipFill>
          <a:blip r:embed="rId10" cstate="print">
            <a:clrChange>
              <a:clrFrom>
                <a:srgbClr val="FFFFFF"/>
              </a:clrFrom>
              <a:clrTo>
                <a:srgbClr val="FFFFFF">
                  <a:alpha val="0"/>
                </a:srgbClr>
              </a:clrTo>
            </a:clrChange>
          </a:blip>
          <a:srcRect b="36607"/>
          <a:stretch>
            <a:fillRect/>
          </a:stretch>
        </p:blipFill>
        <p:spPr bwMode="auto">
          <a:xfrm rot="789681" flipH="1">
            <a:off x="1579735" y="5624830"/>
            <a:ext cx="349765" cy="322054"/>
          </a:xfrm>
          <a:prstGeom prst="rect">
            <a:avLst/>
          </a:prstGeom>
          <a:noFill/>
        </p:spPr>
      </p:pic>
      <p:pic>
        <p:nvPicPr>
          <p:cNvPr id="21" name="Picture 7" descr="C:\Users\tomomi-kasuga\AppData\Local\Microsoft\Windows\Temporary Internet Files\Content.IE5\ZOP1DB6L\lgi01a201309020300[1].jpg"/>
          <p:cNvPicPr>
            <a:picLocks noChangeAspect="1" noChangeArrowheads="1"/>
          </p:cNvPicPr>
          <p:nvPr/>
        </p:nvPicPr>
        <p:blipFill>
          <a:blip r:embed="rId11" cstate="print">
            <a:clrChange>
              <a:clrFrom>
                <a:srgbClr val="FFFFFF"/>
              </a:clrFrom>
              <a:clrTo>
                <a:srgbClr val="FFFFFF">
                  <a:alpha val="0"/>
                </a:srgbClr>
              </a:clrTo>
            </a:clrChange>
          </a:blip>
          <a:srcRect b="36607"/>
          <a:stretch>
            <a:fillRect/>
          </a:stretch>
        </p:blipFill>
        <p:spPr bwMode="auto">
          <a:xfrm rot="926937" flipH="1">
            <a:off x="8426636" y="5703840"/>
            <a:ext cx="365421" cy="336469"/>
          </a:xfrm>
          <a:prstGeom prst="rect">
            <a:avLst/>
          </a:prstGeom>
          <a:noFill/>
        </p:spPr>
      </p:pic>
      <p:pic>
        <p:nvPicPr>
          <p:cNvPr id="22" name="Picture 7" descr="C:\Users\tomomi-kasuga\AppData\Local\Microsoft\Windows\Temporary Internet Files\Content.IE5\ZOP1DB6L\lgi01a201309020300[1].jpg"/>
          <p:cNvPicPr>
            <a:picLocks noChangeAspect="1" noChangeArrowheads="1"/>
          </p:cNvPicPr>
          <p:nvPr/>
        </p:nvPicPr>
        <p:blipFill>
          <a:blip r:embed="rId9" cstate="print">
            <a:clrChange>
              <a:clrFrom>
                <a:srgbClr val="FFFFFF"/>
              </a:clrFrom>
              <a:clrTo>
                <a:srgbClr val="FFFFFF">
                  <a:alpha val="0"/>
                </a:srgbClr>
              </a:clrTo>
            </a:clrChange>
          </a:blip>
          <a:srcRect b="36607"/>
          <a:stretch>
            <a:fillRect/>
          </a:stretch>
        </p:blipFill>
        <p:spPr bwMode="auto">
          <a:xfrm rot="20784883" flipH="1">
            <a:off x="6548296" y="3104589"/>
            <a:ext cx="340724" cy="313729"/>
          </a:xfrm>
          <a:prstGeom prst="rect">
            <a:avLst/>
          </a:prstGeom>
          <a:noFill/>
        </p:spPr>
      </p:pic>
      <p:sp>
        <p:nvSpPr>
          <p:cNvPr id="25" name="フレーム 24"/>
          <p:cNvSpPr/>
          <p:nvPr/>
        </p:nvSpPr>
        <p:spPr>
          <a:xfrm>
            <a:off x="0" y="0"/>
            <a:ext cx="9144000" cy="6858000"/>
          </a:xfrm>
          <a:prstGeom prst="frame">
            <a:avLst>
              <a:gd name="adj1" fmla="val 1623"/>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646"/>
    </mc:Choice>
    <mc:Fallback xmlns="">
      <p:transition spd="slow" advTm="2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2" name="タイトル 1"/>
          <p:cNvSpPr>
            <a:spLocks noGrp="1"/>
          </p:cNvSpPr>
          <p:nvPr>
            <p:ph type="title"/>
          </p:nvPr>
        </p:nvSpPr>
        <p:spPr>
          <a:xfrm>
            <a:off x="429303" y="260648"/>
            <a:ext cx="8229600" cy="1143000"/>
          </a:xfrm>
          <a:solidFill>
            <a:srgbClr val="FFFF00"/>
          </a:solidFill>
        </p:spPr>
        <p:txBody>
          <a:bodyPr/>
          <a:lstStyle/>
          <a:p>
            <a:r>
              <a:rPr lang="en-US" altLang="ja-JP" dirty="0">
                <a:latin typeface="+mj-ea"/>
              </a:rPr>
              <a:t>e</a:t>
            </a:r>
            <a:r>
              <a:rPr kumimoji="1" lang="en-US" altLang="ja-JP" dirty="0" smtClean="0">
                <a:latin typeface="+mj-ea"/>
              </a:rPr>
              <a:t>-</a:t>
            </a:r>
            <a:r>
              <a:rPr kumimoji="1" lang="ja-JP" altLang="en-US" dirty="0" smtClean="0">
                <a:latin typeface="+mj-ea"/>
              </a:rPr>
              <a:t>ラーニング問題例</a:t>
            </a:r>
            <a:endParaRPr kumimoji="1" lang="ja-JP" altLang="en-US" dirty="0">
              <a:latin typeface="+mj-ea"/>
            </a:endParaRPr>
          </a:p>
        </p:txBody>
      </p:sp>
      <p:sp>
        <p:nvSpPr>
          <p:cNvPr id="3" name="コンテンツ プレースホルダー 2"/>
          <p:cNvSpPr>
            <a:spLocks noGrp="1"/>
          </p:cNvSpPr>
          <p:nvPr>
            <p:ph idx="1"/>
          </p:nvPr>
        </p:nvSpPr>
        <p:spPr>
          <a:xfrm>
            <a:off x="457200" y="1600200"/>
            <a:ext cx="8229600" cy="1900807"/>
          </a:xfrm>
        </p:spPr>
        <p:txBody>
          <a:bodyPr>
            <a:normAutofit lnSpcReduction="10000"/>
          </a:bodyPr>
          <a:lstStyle/>
          <a:p>
            <a:pPr marL="0" indent="0">
              <a:buNone/>
            </a:pPr>
            <a:r>
              <a:rPr lang="ja-JP" altLang="en-US" sz="4000" dirty="0" smtClean="0">
                <a:latin typeface="HGPｺﾞｼｯｸE" panose="020B0900000000000000" pitchFamily="50" charset="-128"/>
                <a:ea typeface="HGPｺﾞｼｯｸE" panose="020B0900000000000000" pitchFamily="50" charset="-128"/>
              </a:rPr>
              <a:t>Ｑ．電話</a:t>
            </a:r>
            <a:r>
              <a:rPr lang="ja-JP" altLang="en-US" sz="4000" dirty="0">
                <a:latin typeface="HGPｺﾞｼｯｸE" panose="020B0900000000000000" pitchFamily="50" charset="-128"/>
                <a:ea typeface="HGPｺﾞｼｯｸE" panose="020B0900000000000000" pitchFamily="50" charset="-128"/>
              </a:rPr>
              <a:t>で「防犯灯」の設置や修繕のお問い合わせがありました。どちらへお繋ぎしますか。</a:t>
            </a:r>
            <a:endParaRPr kumimoji="1" lang="ja-JP" altLang="en-US" sz="4000" dirty="0">
              <a:latin typeface="HGPｺﾞｼｯｸE" panose="020B0900000000000000" pitchFamily="50" charset="-128"/>
              <a:ea typeface="HGPｺﾞｼｯｸE" panose="020B0900000000000000" pitchFamily="50" charset="-128"/>
            </a:endParaRPr>
          </a:p>
        </p:txBody>
      </p:sp>
      <p:sp>
        <p:nvSpPr>
          <p:cNvPr id="6" name="コンテンツ プレースホルダー 2"/>
          <p:cNvSpPr txBox="1">
            <a:spLocks/>
          </p:cNvSpPr>
          <p:nvPr/>
        </p:nvSpPr>
        <p:spPr>
          <a:xfrm>
            <a:off x="1259632" y="3683569"/>
            <a:ext cx="7427168" cy="24097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4000" dirty="0" smtClean="0">
                <a:latin typeface="HGPｺﾞｼｯｸE" panose="020B0900000000000000" pitchFamily="50" charset="-128"/>
                <a:ea typeface="HGPｺﾞｼｯｸE" panose="020B0900000000000000" pitchFamily="50" charset="-128"/>
              </a:rPr>
              <a:t>１．市民活動推進課</a:t>
            </a:r>
            <a:endParaRPr lang="en-US" altLang="ja-JP" sz="4000" dirty="0" smtClean="0">
              <a:latin typeface="HGPｺﾞｼｯｸE" panose="020B0900000000000000" pitchFamily="50" charset="-128"/>
              <a:ea typeface="HGPｺﾞｼｯｸE" panose="020B0900000000000000" pitchFamily="50" charset="-128"/>
            </a:endParaRPr>
          </a:p>
          <a:p>
            <a:pPr marL="0" indent="0">
              <a:buNone/>
            </a:pPr>
            <a:r>
              <a:rPr lang="ja-JP" altLang="en-US" sz="4000" dirty="0" smtClean="0">
                <a:latin typeface="HGPｺﾞｼｯｸE" panose="020B0900000000000000" pitchFamily="50" charset="-128"/>
                <a:ea typeface="HGPｺﾞｼｯｸE" panose="020B0900000000000000" pitchFamily="50" charset="-128"/>
              </a:rPr>
              <a:t>２．企画財政課</a:t>
            </a:r>
            <a:endParaRPr lang="en-US" altLang="ja-JP" sz="4000" dirty="0" smtClean="0">
              <a:latin typeface="HGPｺﾞｼｯｸE" panose="020B0900000000000000" pitchFamily="50" charset="-128"/>
              <a:ea typeface="HGPｺﾞｼｯｸE" panose="020B0900000000000000" pitchFamily="50" charset="-128"/>
            </a:endParaRPr>
          </a:p>
          <a:p>
            <a:pPr marL="0" indent="0">
              <a:buNone/>
            </a:pPr>
            <a:r>
              <a:rPr lang="ja-JP" altLang="en-US" sz="4000" dirty="0" smtClean="0">
                <a:latin typeface="HGPｺﾞｼｯｸE" panose="020B0900000000000000" pitchFamily="50" charset="-128"/>
                <a:ea typeface="HGPｺﾞｼｯｸE" panose="020B0900000000000000" pitchFamily="50" charset="-128"/>
              </a:rPr>
              <a:t>３．建設課</a:t>
            </a:r>
            <a:endParaRPr lang="en-US" altLang="ja-JP" sz="4000" dirty="0" smtClean="0">
              <a:latin typeface="HGPｺﾞｼｯｸE" panose="020B0900000000000000" pitchFamily="50" charset="-128"/>
              <a:ea typeface="HGPｺﾞｼｯｸE" panose="020B0900000000000000" pitchFamily="50" charset="-128"/>
            </a:endParaRPr>
          </a:p>
          <a:p>
            <a:endParaRPr lang="ja-JP" altLang="en-US" dirty="0">
              <a:latin typeface="HGPｺﾞｼｯｸE" panose="020B0900000000000000" pitchFamily="50" charset="-128"/>
              <a:ea typeface="HGPｺﾞｼｯｸE" panose="020B0900000000000000" pitchFamily="50" charset="-128"/>
            </a:endParaRPr>
          </a:p>
        </p:txBody>
      </p:sp>
      <p:sp>
        <p:nvSpPr>
          <p:cNvPr id="7" name="円/楕円 6"/>
          <p:cNvSpPr/>
          <p:nvPr/>
        </p:nvSpPr>
        <p:spPr>
          <a:xfrm>
            <a:off x="1043608" y="3494726"/>
            <a:ext cx="4968552" cy="108012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岐阜県海津市</a:t>
            </a:r>
            <a:endParaRPr kumimoji="1" lang="ja-JP" altLang="en-US"/>
          </a:p>
        </p:txBody>
      </p:sp>
    </p:spTree>
    <p:extLst>
      <p:ext uri="{BB962C8B-B14F-4D97-AF65-F5344CB8AC3E}">
        <p14:creationId xmlns:p14="http://schemas.microsoft.com/office/powerpoint/2010/main" val="16151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par>
                          <p:cTn id="14" fill="hold">
                            <p:stCondLst>
                              <p:cond delay="500"/>
                            </p:stCondLst>
                            <p:childTnLst>
                              <p:par>
                                <p:cTn id="15" presetID="40" presetClass="entr" presetSubtype="0" fill="hold" grpId="1"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タイトル 2"/>
          <p:cNvSpPr>
            <a:spLocks noGrp="1"/>
          </p:cNvSpPr>
          <p:nvPr>
            <p:ph type="title"/>
          </p:nvPr>
        </p:nvSpPr>
        <p:spPr>
          <a:xfrm>
            <a:off x="457200" y="652277"/>
            <a:ext cx="8229600" cy="1143000"/>
          </a:xfrm>
          <a:solidFill>
            <a:srgbClr val="FFFF00"/>
          </a:solidFill>
        </p:spPr>
        <p:txBody>
          <a:bodyPr/>
          <a:lstStyle/>
          <a:p>
            <a:r>
              <a:rPr kumimoji="1" lang="en-US" altLang="ja-JP" dirty="0" smtClean="0">
                <a:latin typeface="+mj-ea"/>
              </a:rPr>
              <a:t>e-</a:t>
            </a:r>
            <a:r>
              <a:rPr kumimoji="1" lang="ja-JP" altLang="en-US" dirty="0" smtClean="0">
                <a:latin typeface="+mj-ea"/>
              </a:rPr>
              <a:t>ラーニング実施結果</a:t>
            </a:r>
            <a:endParaRPr kumimoji="1" lang="ja-JP" altLang="en-US" dirty="0">
              <a:latin typeface="+mj-ea"/>
            </a:endParaRPr>
          </a:p>
        </p:txBody>
      </p:sp>
      <p:sp>
        <p:nvSpPr>
          <p:cNvPr id="4" name="テキスト プレースホルダ 3"/>
          <p:cNvSpPr>
            <a:spLocks noGrp="1"/>
          </p:cNvSpPr>
          <p:nvPr>
            <p:ph type="body" idx="1"/>
          </p:nvPr>
        </p:nvSpPr>
        <p:spPr>
          <a:xfrm>
            <a:off x="448102" y="1969159"/>
            <a:ext cx="4040188" cy="639762"/>
          </a:xfrm>
        </p:spPr>
        <p:txBody>
          <a:bodyPr>
            <a:normAutofit/>
          </a:bodyPr>
          <a:lstStyle/>
          <a:p>
            <a:r>
              <a:rPr kumimoji="1" lang="ja-JP" altLang="en-US" sz="3200" b="0" dirty="0" smtClean="0">
                <a:latin typeface="HGPｺﾞｼｯｸE" panose="020B0900000000000000" pitchFamily="50" charset="-128"/>
                <a:ea typeface="HGPｺﾞｼｯｸE" panose="020B0900000000000000" pitchFamily="50" charset="-128"/>
              </a:rPr>
              <a:t>第１回目</a:t>
            </a:r>
            <a:endParaRPr kumimoji="1" lang="ja-JP" altLang="en-US" sz="3200" b="0" dirty="0">
              <a:latin typeface="HGPｺﾞｼｯｸE" panose="020B0900000000000000" pitchFamily="50" charset="-128"/>
              <a:ea typeface="HGPｺﾞｼｯｸE" panose="020B0900000000000000" pitchFamily="50" charset="-128"/>
            </a:endParaRPr>
          </a:p>
        </p:txBody>
      </p:sp>
      <p:sp>
        <p:nvSpPr>
          <p:cNvPr id="5" name="コンテンツ プレースホルダ 4"/>
          <p:cNvSpPr>
            <a:spLocks noGrp="1"/>
          </p:cNvSpPr>
          <p:nvPr>
            <p:ph sz="half" idx="2"/>
          </p:nvPr>
        </p:nvSpPr>
        <p:spPr>
          <a:xfrm>
            <a:off x="466378" y="2756324"/>
            <a:ext cx="4040188" cy="2016224"/>
          </a:xfrm>
        </p:spPr>
        <p:style>
          <a:lnRef idx="2">
            <a:schemeClr val="dk1"/>
          </a:lnRef>
          <a:fillRef idx="1">
            <a:schemeClr val="lt1"/>
          </a:fillRef>
          <a:effectRef idx="0">
            <a:schemeClr val="dk1"/>
          </a:effectRef>
          <a:fontRef idx="minor">
            <a:schemeClr val="dk1"/>
          </a:fontRef>
        </p:style>
        <p:txBody>
          <a:bodyPr>
            <a:normAutofit/>
          </a:bodyPr>
          <a:lstStyle/>
          <a:p>
            <a:r>
              <a:rPr lang="ja-JP" altLang="en-US" sz="3200" dirty="0" smtClean="0">
                <a:latin typeface="HGPｺﾞｼｯｸE" panose="020B0900000000000000" pitchFamily="50" charset="-128"/>
                <a:ea typeface="HGPｺﾞｼｯｸE" panose="020B0900000000000000" pitchFamily="50" charset="-128"/>
              </a:rPr>
              <a:t>平均点：</a:t>
            </a:r>
            <a:r>
              <a:rPr lang="ja-JP" altLang="en-US" sz="3200" dirty="0" smtClean="0">
                <a:solidFill>
                  <a:srgbClr val="FF0000"/>
                </a:solidFill>
                <a:latin typeface="HGPｺﾞｼｯｸE" panose="020B0900000000000000" pitchFamily="50" charset="-128"/>
                <a:ea typeface="HGPｺﾞｼｯｸE" panose="020B0900000000000000" pitchFamily="50" charset="-128"/>
              </a:rPr>
              <a:t>１９．０８点</a:t>
            </a:r>
            <a:endParaRPr lang="en-US" altLang="ja-JP" sz="3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3200" dirty="0" smtClean="0">
                <a:latin typeface="HGPｺﾞｼｯｸE" panose="020B0900000000000000" pitchFamily="50" charset="-128"/>
                <a:ea typeface="HGPｺﾞｼｯｸE" panose="020B0900000000000000" pitchFamily="50" charset="-128"/>
              </a:rPr>
              <a:t>正答率：</a:t>
            </a:r>
            <a:r>
              <a:rPr lang="ja-JP" altLang="en-US" sz="3200" dirty="0" smtClean="0">
                <a:solidFill>
                  <a:srgbClr val="FF0000"/>
                </a:solidFill>
                <a:latin typeface="HGPｺﾞｼｯｸE" panose="020B0900000000000000" pitchFamily="50" charset="-128"/>
                <a:ea typeface="HGPｺﾞｼｯｸE" panose="020B0900000000000000" pitchFamily="50" charset="-128"/>
              </a:rPr>
              <a:t>６８．１５％</a:t>
            </a:r>
            <a:endParaRPr lang="en-US" altLang="ja-JP" sz="3200" dirty="0" smtClean="0">
              <a:solidFill>
                <a:srgbClr val="FF0000"/>
              </a:solidFill>
              <a:latin typeface="HGPｺﾞｼｯｸE" panose="020B0900000000000000" pitchFamily="50" charset="-128"/>
              <a:ea typeface="HGPｺﾞｼｯｸE" panose="020B0900000000000000" pitchFamily="50" charset="-128"/>
            </a:endParaRPr>
          </a:p>
          <a:p>
            <a:pPr>
              <a:buNone/>
            </a:pPr>
            <a:r>
              <a:rPr lang="ja-JP" altLang="en-US" sz="3200" dirty="0" smtClean="0">
                <a:latin typeface="HGPｺﾞｼｯｸE" panose="020B0900000000000000" pitchFamily="50" charset="-128"/>
                <a:ea typeface="HGPｺﾞｼｯｸE" panose="020B0900000000000000" pitchFamily="50" charset="-128"/>
              </a:rPr>
              <a:t>　（</a:t>
            </a:r>
            <a:r>
              <a:rPr kumimoji="1" lang="ja-JP" altLang="en-US" sz="3200" dirty="0" smtClean="0">
                <a:latin typeface="HGPｺﾞｼｯｸE" panose="020B0900000000000000" pitchFamily="50" charset="-128"/>
                <a:ea typeface="HGPｺﾞｼｯｸE" panose="020B0900000000000000" pitchFamily="50" charset="-128"/>
              </a:rPr>
              <a:t>回答数：３５８人）</a:t>
            </a:r>
            <a:endParaRPr kumimoji="1" lang="ja-JP" altLang="en-US" sz="3200" dirty="0">
              <a:latin typeface="HGPｺﾞｼｯｸE" panose="020B0900000000000000" pitchFamily="50" charset="-128"/>
              <a:ea typeface="HGPｺﾞｼｯｸE" panose="020B0900000000000000" pitchFamily="50" charset="-128"/>
            </a:endParaRPr>
          </a:p>
        </p:txBody>
      </p:sp>
      <p:sp>
        <p:nvSpPr>
          <p:cNvPr id="6" name="テキスト プレースホルダ 5"/>
          <p:cNvSpPr>
            <a:spLocks noGrp="1"/>
          </p:cNvSpPr>
          <p:nvPr>
            <p:ph type="body" sz="quarter" idx="3"/>
          </p:nvPr>
        </p:nvSpPr>
        <p:spPr>
          <a:xfrm>
            <a:off x="4572000" y="2019537"/>
            <a:ext cx="4041775" cy="639762"/>
          </a:xfrm>
        </p:spPr>
        <p:txBody>
          <a:bodyPr>
            <a:normAutofit/>
          </a:bodyPr>
          <a:lstStyle/>
          <a:p>
            <a:r>
              <a:rPr kumimoji="1" lang="ja-JP" altLang="en-US" sz="3200" b="0" dirty="0" smtClean="0">
                <a:latin typeface="HGPｺﾞｼｯｸE" panose="020B0900000000000000" pitchFamily="50" charset="-128"/>
                <a:ea typeface="HGPｺﾞｼｯｸE" panose="020B0900000000000000" pitchFamily="50" charset="-128"/>
              </a:rPr>
              <a:t>第２回目</a:t>
            </a:r>
            <a:endParaRPr kumimoji="1" lang="ja-JP" altLang="en-US" sz="3200" b="0" dirty="0">
              <a:latin typeface="HGPｺﾞｼｯｸE" panose="020B0900000000000000" pitchFamily="50" charset="-128"/>
              <a:ea typeface="HGPｺﾞｼｯｸE" panose="020B0900000000000000" pitchFamily="50" charset="-128"/>
            </a:endParaRPr>
          </a:p>
        </p:txBody>
      </p:sp>
      <p:sp>
        <p:nvSpPr>
          <p:cNvPr id="7" name="コンテンツ プレースホルダ 6"/>
          <p:cNvSpPr>
            <a:spLocks noGrp="1"/>
          </p:cNvSpPr>
          <p:nvPr>
            <p:ph sz="quarter" idx="4"/>
          </p:nvPr>
        </p:nvSpPr>
        <p:spPr>
          <a:xfrm>
            <a:off x="4680209" y="2756324"/>
            <a:ext cx="4041775" cy="2016224"/>
          </a:xfrm>
        </p:spPr>
        <p:style>
          <a:lnRef idx="2">
            <a:schemeClr val="dk1"/>
          </a:lnRef>
          <a:fillRef idx="1">
            <a:schemeClr val="lt1"/>
          </a:fillRef>
          <a:effectRef idx="0">
            <a:schemeClr val="dk1"/>
          </a:effectRef>
          <a:fontRef idx="minor">
            <a:schemeClr val="dk1"/>
          </a:fontRef>
        </p:style>
        <p:txBody>
          <a:bodyPr>
            <a:normAutofit/>
          </a:bodyPr>
          <a:lstStyle/>
          <a:p>
            <a:r>
              <a:rPr lang="ja-JP" altLang="en-US" sz="3200" dirty="0" smtClean="0">
                <a:latin typeface="HGPｺﾞｼｯｸE" panose="020B0900000000000000" pitchFamily="50" charset="-128"/>
                <a:ea typeface="HGPｺﾞｼｯｸE" panose="020B0900000000000000" pitchFamily="50" charset="-128"/>
              </a:rPr>
              <a:t>平均点：</a:t>
            </a:r>
            <a:r>
              <a:rPr lang="ja-JP" altLang="en-US" sz="3200" dirty="0" smtClean="0">
                <a:solidFill>
                  <a:srgbClr val="FF0000"/>
                </a:solidFill>
                <a:latin typeface="HGPｺﾞｼｯｸE" panose="020B0900000000000000" pitchFamily="50" charset="-128"/>
                <a:ea typeface="HGPｺﾞｼｯｸE" panose="020B0900000000000000" pitchFamily="50" charset="-128"/>
              </a:rPr>
              <a:t>２４．１０点</a:t>
            </a:r>
            <a:endParaRPr lang="en-US" altLang="ja-JP" sz="3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3200" dirty="0" smtClean="0">
                <a:latin typeface="HGPｺﾞｼｯｸE" panose="020B0900000000000000" pitchFamily="50" charset="-128"/>
                <a:ea typeface="HGPｺﾞｼｯｸE" panose="020B0900000000000000" pitchFamily="50" charset="-128"/>
              </a:rPr>
              <a:t>正答率：</a:t>
            </a:r>
            <a:r>
              <a:rPr kumimoji="1" lang="ja-JP" altLang="en-US" sz="3200" dirty="0" smtClean="0">
                <a:solidFill>
                  <a:srgbClr val="FF0000"/>
                </a:solidFill>
                <a:latin typeface="HGPｺﾞｼｯｸE" panose="020B0900000000000000" pitchFamily="50" charset="-128"/>
                <a:ea typeface="HGPｺﾞｼｯｸE" panose="020B0900000000000000" pitchFamily="50" charset="-128"/>
              </a:rPr>
              <a:t>８６．０９％</a:t>
            </a:r>
            <a:endParaRPr kumimoji="1" lang="en-US" altLang="ja-JP" sz="3200" dirty="0" smtClean="0">
              <a:solidFill>
                <a:srgbClr val="FF0000"/>
              </a:solidFill>
              <a:latin typeface="HGPｺﾞｼｯｸE" panose="020B0900000000000000" pitchFamily="50" charset="-128"/>
              <a:ea typeface="HGPｺﾞｼｯｸE" panose="020B0900000000000000" pitchFamily="50" charset="-128"/>
            </a:endParaRPr>
          </a:p>
          <a:p>
            <a:pPr>
              <a:buNone/>
            </a:pPr>
            <a:r>
              <a:rPr lang="ja-JP" altLang="en-US" sz="3200" dirty="0" smtClean="0">
                <a:latin typeface="HGPｺﾞｼｯｸE" panose="020B0900000000000000" pitchFamily="50" charset="-128"/>
                <a:ea typeface="HGPｺﾞｼｯｸE" panose="020B0900000000000000" pitchFamily="50" charset="-128"/>
              </a:rPr>
              <a:t>　（回答数：３０５人）</a:t>
            </a:r>
            <a:endParaRPr kumimoji="1" lang="ja-JP" altLang="en-US" sz="3200" dirty="0">
              <a:latin typeface="HGPｺﾞｼｯｸE" panose="020B0900000000000000" pitchFamily="50" charset="-128"/>
              <a:ea typeface="HGPｺﾞｼｯｸE" panose="020B0900000000000000" pitchFamily="50" charset="-128"/>
            </a:endParaRPr>
          </a:p>
        </p:txBody>
      </p:sp>
      <p:sp>
        <p:nvSpPr>
          <p:cNvPr id="8" name="フッター プレースホルダ 7"/>
          <p:cNvSpPr>
            <a:spLocks noGrp="1"/>
          </p:cNvSpPr>
          <p:nvPr>
            <p:ph type="ftr" sz="quarter" idx="11"/>
          </p:nvPr>
        </p:nvSpPr>
        <p:spPr/>
        <p:txBody>
          <a:bodyPr/>
          <a:lstStyle/>
          <a:p>
            <a:r>
              <a:rPr kumimoji="1" lang="ja-JP" altLang="en-US" smtClean="0"/>
              <a:t>岐阜県海津市</a:t>
            </a:r>
            <a:endParaRPr kumimoji="1" lang="ja-JP" altLang="en-US"/>
          </a:p>
        </p:txBody>
      </p:sp>
      <p:sp>
        <p:nvSpPr>
          <p:cNvPr id="10" name="テキスト ボックス 9"/>
          <p:cNvSpPr txBox="1"/>
          <p:nvPr/>
        </p:nvSpPr>
        <p:spPr>
          <a:xfrm>
            <a:off x="325593" y="5065136"/>
            <a:ext cx="7414760" cy="830997"/>
          </a:xfrm>
          <a:prstGeom prst="flowChartProcess">
            <a:avLst/>
          </a:prstGeom>
          <a:solidFill>
            <a:srgbClr val="FFCCFF"/>
          </a:solidFill>
          <a:ln w="57150">
            <a:solidFill>
              <a:srgbClr val="FF0000"/>
            </a:solidFill>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kumimoji="1" lang="ja-JP" altLang="en-US" sz="4800" b="1" dirty="0" smtClean="0">
                <a:ln w="50800"/>
                <a:solidFill>
                  <a:srgbClr val="FF0000"/>
                </a:solidFill>
                <a:latin typeface="HGP創英角ｺﾞｼｯｸUB" pitchFamily="50" charset="-128"/>
                <a:ea typeface="HGP創英角ｺﾞｼｯｸUB" pitchFamily="50" charset="-128"/>
              </a:rPr>
              <a:t>正答率</a:t>
            </a:r>
            <a:r>
              <a:rPr lang="ja-JP" altLang="en-US" sz="4800" b="1" dirty="0" smtClean="0">
                <a:ln w="50800"/>
                <a:solidFill>
                  <a:srgbClr val="FF0000"/>
                </a:solidFill>
                <a:latin typeface="HGP創英角ｺﾞｼｯｸUB" pitchFamily="50" charset="-128"/>
                <a:ea typeface="HGP創英角ｺﾞｼｯｸUB" pitchFamily="50" charset="-128"/>
              </a:rPr>
              <a:t>　</a:t>
            </a:r>
            <a:r>
              <a:rPr kumimoji="1" lang="ja-JP" altLang="en-US" sz="4800" b="1" dirty="0" smtClean="0">
                <a:ln w="50800"/>
                <a:solidFill>
                  <a:srgbClr val="FF0000"/>
                </a:solidFill>
                <a:latin typeface="HGP創英角ｺﾞｼｯｸUB" pitchFamily="50" charset="-128"/>
                <a:ea typeface="HGP創英角ｺﾞｼｯｸUB" pitchFamily="50" charset="-128"/>
              </a:rPr>
              <a:t>１７．９４</a:t>
            </a:r>
            <a:r>
              <a:rPr kumimoji="1" lang="en-US" altLang="ja-JP" sz="4800" b="1" dirty="0" err="1" smtClean="0">
                <a:ln w="50800"/>
                <a:solidFill>
                  <a:srgbClr val="FF0000"/>
                </a:solidFill>
                <a:latin typeface="HGP創英角ｺﾞｼｯｸUB" pitchFamily="50" charset="-128"/>
                <a:ea typeface="HGP創英角ｺﾞｼｯｸUB" pitchFamily="50" charset="-128"/>
              </a:rPr>
              <a:t>pt</a:t>
            </a:r>
            <a:r>
              <a:rPr kumimoji="1" lang="ja-JP" altLang="en-US" sz="4800" b="1" dirty="0" smtClean="0">
                <a:ln w="50800"/>
                <a:solidFill>
                  <a:srgbClr val="FF0000"/>
                </a:solidFill>
                <a:latin typeface="HGP創英角ｺﾞｼｯｸUB" pitchFamily="50" charset="-128"/>
                <a:ea typeface="HGP創英角ｺﾞｼｯｸUB" pitchFamily="50" charset="-128"/>
              </a:rPr>
              <a:t>アップ</a:t>
            </a:r>
            <a:endParaRPr kumimoji="1" lang="ja-JP" altLang="en-US" sz="4800" b="1" dirty="0">
              <a:ln w="50800"/>
              <a:solidFill>
                <a:srgbClr val="FF0000"/>
              </a:solidFill>
              <a:latin typeface="HGP創英角ｺﾞｼｯｸUB" pitchFamily="50" charset="-128"/>
              <a:ea typeface="HGP創英角ｺﾞｼｯｸUB" pitchFamily="50" charset="-128"/>
            </a:endParaRPr>
          </a:p>
        </p:txBody>
      </p:sp>
      <p:pic>
        <p:nvPicPr>
          <p:cNvPr id="13" name="図 12"/>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6793" y1="53147" x2="26793" y2="53147"/>
                        <a14:foregroundMark x1="62869" y1="53846" x2="62869" y2="53846"/>
                        <a14:foregroundMark x1="91350" y1="65210" x2="91350" y2="65210"/>
                        <a14:foregroundMark x1="49156" y1="87587" x2="49156" y2="87587"/>
                        <a14:foregroundMark x1="54641" y1="91434" x2="54641" y2="91434"/>
                        <a14:foregroundMark x1="57595" y1="97203" x2="57595" y2="97203"/>
                        <a14:foregroundMark x1="40084" y1="97378" x2="40084" y2="97378"/>
                        <a14:foregroundMark x1="51055" y1="97727" x2="51055" y2="97727"/>
                        <a14:foregroundMark x1="43882" y1="97727" x2="43882" y2="97727"/>
                        <a14:foregroundMark x1="33966" y1="98252" x2="33966" y2="98252"/>
                        <a14:foregroundMark x1="31224" y1="98252" x2="31224" y2="98252"/>
                        <a14:foregroundMark x1="36076" y1="97552" x2="36076" y2="97552"/>
                        <a14:foregroundMark x1="44515" y1="96329" x2="44515" y2="96329"/>
                        <a14:foregroundMark x1="42194" y1="96678" x2="42194" y2="96678"/>
                        <a14:foregroundMark x1="45781" y1="98077" x2="45781" y2="98077"/>
                        <a14:foregroundMark x1="53376" y1="97552" x2="53376" y2="97552"/>
                        <a14:foregroundMark x1="48734" y1="96853" x2="48734" y2="96853"/>
                        <a14:foregroundMark x1="55485" y1="96853" x2="55485" y2="96853"/>
                        <a14:foregroundMark x1="59705" y1="96503" x2="59705" y2="96503"/>
                        <a14:foregroundMark x1="63502" y1="96503" x2="63502" y2="96503"/>
                        <a14:foregroundMark x1="70253" y1="8916" x2="70253" y2="8916"/>
                        <a14:foregroundMark x1="70675" y1="10664" x2="70675" y2="10664"/>
                        <a14:foregroundMark x1="62658" y1="8217" x2="62658" y2="8217"/>
                        <a14:foregroundMark x1="72152" y1="9441" x2="72152" y2="9441"/>
                        <a14:foregroundMark x1="66245" y1="53147" x2="66245" y2="53147"/>
                      </a14:backgroundRemoval>
                    </a14:imgEffect>
                  </a14:imgLayer>
                </a14:imgProps>
              </a:ext>
              <a:ext uri="{28A0092B-C50C-407E-A947-70E740481C1C}">
                <a14:useLocalDpi xmlns:a14="http://schemas.microsoft.com/office/drawing/2010/main" val="0"/>
              </a:ext>
            </a:extLst>
          </a:blip>
          <a:stretch>
            <a:fillRect/>
          </a:stretch>
        </p:blipFill>
        <p:spPr>
          <a:xfrm>
            <a:off x="7560240" y="5065136"/>
            <a:ext cx="1484859" cy="1792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5">
                                            <p:bg/>
                                          </p:spTgt>
                                        </p:tgtEl>
                                        <p:attrNameLst>
                                          <p:attrName>style.visibility</p:attrName>
                                        </p:attrNameLst>
                                      </p:cBhvr>
                                      <p:to>
                                        <p:strVal val="visible"/>
                                      </p:to>
                                    </p:set>
                                    <p:anim calcmode="lin" valueType="num">
                                      <p:cBhvr>
                                        <p:cTn id="18" dur="500" fill="hold"/>
                                        <p:tgtEl>
                                          <p:spTgt spid="5">
                                            <p:bg/>
                                          </p:spTgt>
                                        </p:tgtEl>
                                        <p:attrNameLst>
                                          <p:attrName>ppt_w</p:attrName>
                                        </p:attrNameLst>
                                      </p:cBhvr>
                                      <p:tavLst>
                                        <p:tav tm="0">
                                          <p:val>
                                            <p:fltVal val="0"/>
                                          </p:val>
                                        </p:tav>
                                        <p:tav tm="100000">
                                          <p:val>
                                            <p:strVal val="#ppt_w"/>
                                          </p:val>
                                        </p:tav>
                                      </p:tavLst>
                                    </p:anim>
                                    <p:anim calcmode="lin" valueType="num">
                                      <p:cBhvr>
                                        <p:cTn id="19" dur="500" fill="hold"/>
                                        <p:tgtEl>
                                          <p:spTgt spid="5">
                                            <p:bg/>
                                          </p:spTgt>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1" end="1"/>
                                            </p:txEl>
                                          </p:spTgt>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2" end="2"/>
                                            </p:txEl>
                                          </p:spTgt>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7">
                                            <p:bg/>
                                          </p:spTgt>
                                        </p:tgtEl>
                                        <p:attrNameLst>
                                          <p:attrName>style.visibility</p:attrName>
                                        </p:attrNameLst>
                                      </p:cBhvr>
                                      <p:to>
                                        <p:strVal val="visible"/>
                                      </p:to>
                                    </p:set>
                                    <p:anim calcmode="lin" valueType="num">
                                      <p:cBhvr>
                                        <p:cTn id="34" dur="500" fill="hold"/>
                                        <p:tgtEl>
                                          <p:spTgt spid="7">
                                            <p:bg/>
                                          </p:spTgt>
                                        </p:tgtEl>
                                        <p:attrNameLst>
                                          <p:attrName>ppt_w</p:attrName>
                                        </p:attrNameLst>
                                      </p:cBhvr>
                                      <p:tavLst>
                                        <p:tav tm="0">
                                          <p:val>
                                            <p:fltVal val="0"/>
                                          </p:val>
                                        </p:tav>
                                        <p:tav tm="100000">
                                          <p:val>
                                            <p:strVal val="#ppt_w"/>
                                          </p:val>
                                        </p:tav>
                                      </p:tavLst>
                                    </p:anim>
                                    <p:anim calcmode="lin" valueType="num">
                                      <p:cBhvr>
                                        <p:cTn id="35" dur="500" fill="hold"/>
                                        <p:tgtEl>
                                          <p:spTgt spid="7">
                                            <p:bg/>
                                          </p:spTgt>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 calcmode="lin" valueType="num">
                                      <p:cBhvr>
                                        <p:cTn id="4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1" end="1"/>
                                            </p:txEl>
                                          </p:spTgt>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 calcmode="lin" valueType="num">
                                      <p:cBhvr>
                                        <p:cTn id="4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 calcmode="lin" valueType="num">
                                      <p:cBhvr>
                                        <p:cTn id="54" dur="500" fill="hold"/>
                                        <p:tgtEl>
                                          <p:spTgt spid="10"/>
                                        </p:tgtEl>
                                        <p:attrNameLst>
                                          <p:attrName>style.rotation</p:attrName>
                                        </p:attrNameLst>
                                      </p:cBhvr>
                                      <p:tavLst>
                                        <p:tav tm="0">
                                          <p:val>
                                            <p:fltVal val="360"/>
                                          </p:val>
                                        </p:tav>
                                        <p:tav tm="100000">
                                          <p:val>
                                            <p:fltVal val="0"/>
                                          </p:val>
                                        </p:tav>
                                      </p:tavLst>
                                    </p:anim>
                                    <p:animEffect transition="in" filter="fade">
                                      <p:cBhvr>
                                        <p:cTn id="55" dur="500"/>
                                        <p:tgtEl>
                                          <p:spTgt spid="10"/>
                                        </p:tgtEl>
                                      </p:cBhvr>
                                    </p:animEffect>
                                  </p:childTnLst>
                                </p:cTn>
                              </p:par>
                            </p:childTnLst>
                          </p:cTn>
                        </p:par>
                        <p:par>
                          <p:cTn id="56" fill="hold">
                            <p:stCondLst>
                              <p:cond delay="500"/>
                            </p:stCondLst>
                            <p:childTnLst>
                              <p:par>
                                <p:cTn id="57" presetID="2" presetClass="entr" presetSubtype="4"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uiExpand="1" build="p" animBg="1"/>
      <p:bldP spid="6" grpId="0" build="p"/>
      <p:bldP spid="7" grpId="0" uiExpand="1" build="p"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53" y="1878838"/>
            <a:ext cx="7850955" cy="4142450"/>
          </a:xfrm>
          <a:prstGeom prst="rect">
            <a:avLst/>
          </a:prstGeom>
          <a:ln>
            <a:noFill/>
          </a:ln>
          <a:effectLst>
            <a:outerShdw blurRad="190500" dist="228600" dir="2700000" algn="ctr">
              <a:srgbClr val="000000">
                <a:alpha val="30000"/>
              </a:srgbClr>
            </a:outerShdw>
          </a:effectLst>
        </p:spPr>
      </p:pic>
      <p:sp>
        <p:nvSpPr>
          <p:cNvPr id="2" name="タイトル 1"/>
          <p:cNvSpPr>
            <a:spLocks noGrp="1"/>
          </p:cNvSpPr>
          <p:nvPr>
            <p:ph type="title"/>
          </p:nvPr>
        </p:nvSpPr>
        <p:spPr>
          <a:xfrm>
            <a:off x="457200" y="684089"/>
            <a:ext cx="8229600" cy="1143000"/>
          </a:xfrm>
          <a:solidFill>
            <a:srgbClr val="FFFF00"/>
          </a:solidFill>
        </p:spPr>
        <p:txBody>
          <a:bodyPr/>
          <a:lstStyle/>
          <a:p>
            <a:r>
              <a:rPr kumimoji="1" lang="en-US" altLang="ja-JP" dirty="0" smtClean="0"/>
              <a:t>e-</a:t>
            </a:r>
            <a:r>
              <a:rPr kumimoji="1" lang="ja-JP" altLang="en-US" dirty="0" smtClean="0"/>
              <a:t>ラーニング実施後の職員の声</a:t>
            </a:r>
            <a:endParaRPr kumimoji="1" lang="ja-JP" altLang="en-US" dirty="0"/>
          </a:p>
        </p:txBody>
      </p:sp>
      <p:sp>
        <p:nvSpPr>
          <p:cNvPr id="3" name="コンテンツ プレースホルダ 2"/>
          <p:cNvSpPr>
            <a:spLocks noGrp="1"/>
          </p:cNvSpPr>
          <p:nvPr>
            <p:ph idx="1"/>
          </p:nvPr>
        </p:nvSpPr>
        <p:spPr>
          <a:xfrm>
            <a:off x="1331640" y="2708920"/>
            <a:ext cx="6308611" cy="2520280"/>
          </a:xfrm>
        </p:spPr>
        <p:txBody>
          <a:bodyPr>
            <a:noAutofit/>
          </a:bodyPr>
          <a:lstStyle/>
          <a:p>
            <a:pPr>
              <a:buNone/>
            </a:pPr>
            <a:r>
              <a:rPr lang="en-US" altLang="ja-JP" sz="4800" dirty="0" smtClean="0">
                <a:latin typeface="HGPｺﾞｼｯｸE" pitchFamily="50" charset="-128"/>
                <a:ea typeface="HGPｺﾞｼｯｸE" pitchFamily="50" charset="-128"/>
              </a:rPr>
              <a:t>e-</a:t>
            </a:r>
            <a:r>
              <a:rPr lang="ja-JP" altLang="en-US" sz="4800" dirty="0" smtClean="0">
                <a:latin typeface="HGPｺﾞｼｯｸE" pitchFamily="50" charset="-128"/>
                <a:ea typeface="HGPｺﾞｼｯｸE" pitchFamily="50" charset="-128"/>
              </a:rPr>
              <a:t>ラーニングでやったことは、おもしろい試みだったと思う。</a:t>
            </a:r>
            <a:endParaRPr lang="en-US" altLang="ja-JP" sz="4800" dirty="0" smtClean="0">
              <a:latin typeface="HGPｺﾞｼｯｸE" pitchFamily="50" charset="-128"/>
              <a:ea typeface="HGPｺﾞｼｯｸE" pitchFamily="50" charset="-128"/>
            </a:endParaRPr>
          </a:p>
        </p:txBody>
      </p:sp>
      <p:sp>
        <p:nvSpPr>
          <p:cNvPr id="4" name="フッター プレースホルダ 3"/>
          <p:cNvSpPr>
            <a:spLocks noGrp="1"/>
          </p:cNvSpPr>
          <p:nvPr>
            <p:ph type="ftr" sz="quarter" idx="11"/>
          </p:nvPr>
        </p:nvSpPr>
        <p:spPr/>
        <p:txBody>
          <a:bodyPr/>
          <a:lstStyle/>
          <a:p>
            <a:r>
              <a:rPr kumimoji="1" lang="ja-JP" altLang="en-US" smtClean="0"/>
              <a:t>岐阜県海津市</a:t>
            </a:r>
            <a:endParaRPr kumimoji="1" lang="ja-JP" altLang="en-US"/>
          </a:p>
        </p:txBody>
      </p:sp>
      <p:sp>
        <p:nvSpPr>
          <p:cNvPr id="8" name="コンテンツ プレースホルダ 2"/>
          <p:cNvSpPr txBox="1">
            <a:spLocks/>
          </p:cNvSpPr>
          <p:nvPr/>
        </p:nvSpPr>
        <p:spPr>
          <a:xfrm>
            <a:off x="827584" y="3104964"/>
            <a:ext cx="6984776" cy="1728192"/>
          </a:xfrm>
          <a:prstGeom prst="round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Arial" pitchFamily="34" charset="0"/>
              <a:buNone/>
            </a:pPr>
            <a:r>
              <a:rPr lang="ja-JP" altLang="en-US" sz="4800" dirty="0" smtClean="0">
                <a:latin typeface="HGPｺﾞｼｯｸE" pitchFamily="50" charset="-128"/>
                <a:ea typeface="HGPｺﾞｼｯｸE" pitchFamily="50" charset="-128"/>
              </a:rPr>
              <a:t>間違えやすい他課の業務を理解できて良かった。</a:t>
            </a:r>
            <a:endParaRPr lang="en-US" altLang="ja-JP" sz="4800" dirty="0" smtClean="0">
              <a:latin typeface="HGPｺﾞｼｯｸE" pitchFamily="50" charset="-128"/>
              <a:ea typeface="HGPｺﾞｼｯｸE" pitchFamily="50" charset="-128"/>
            </a:endParaRPr>
          </a:p>
        </p:txBody>
      </p:sp>
      <p:pic>
        <p:nvPicPr>
          <p:cNvPr id="5122" name="Picture 2" descr="C:\Users\tomomi-kasuga\AppData\Local\Microsoft\Windows\Temporary Internet Files\Content.IE5\Y30E4ISJ\gi01b201404040000[1].png"/>
          <p:cNvPicPr>
            <a:picLocks noChangeAspect="1" noChangeArrowheads="1"/>
          </p:cNvPicPr>
          <p:nvPr/>
        </p:nvPicPr>
        <p:blipFill>
          <a:blip r:embed="rId5" cstate="print"/>
          <a:srcRect/>
          <a:stretch>
            <a:fillRect/>
          </a:stretch>
        </p:blipFill>
        <p:spPr bwMode="auto">
          <a:xfrm>
            <a:off x="7164288" y="5445224"/>
            <a:ext cx="1368152" cy="954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コンテンツ プレースホルダー 2"/>
          <p:cNvSpPr>
            <a:spLocks noGrp="1"/>
          </p:cNvSpPr>
          <p:nvPr>
            <p:ph idx="1"/>
          </p:nvPr>
        </p:nvSpPr>
        <p:spPr/>
        <p:txBody>
          <a:bodyPr/>
          <a:lstStyle/>
          <a:p>
            <a:pPr lvl="1">
              <a:buNone/>
            </a:pPr>
            <a:endParaRPr kumimoji="1" lang="en-US" altLang="ja-JP" dirty="0" smtClean="0"/>
          </a:p>
          <a:p>
            <a:pPr lvl="1">
              <a:buNone/>
            </a:pPr>
            <a:endParaRPr kumimoji="1" lang="ja-JP" altLang="en-US" dirty="0"/>
          </a:p>
        </p:txBody>
      </p:sp>
      <p:sp>
        <p:nvSpPr>
          <p:cNvPr id="4" name="コンテンツ プレースホルダー 2"/>
          <p:cNvSpPr txBox="1">
            <a:spLocks/>
          </p:cNvSpPr>
          <p:nvPr/>
        </p:nvSpPr>
        <p:spPr>
          <a:xfrm>
            <a:off x="395536" y="1772816"/>
            <a:ext cx="8279702" cy="39604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None/>
            </a:pPr>
            <a:r>
              <a:rPr lang="ja-JP" altLang="en-US" sz="5400" dirty="0" smtClean="0"/>
              <a:t>　</a:t>
            </a:r>
            <a:r>
              <a:rPr lang="ja-JP" altLang="en-US" sz="8000" dirty="0" smtClean="0">
                <a:latin typeface="HGP創英角ﾎﾟｯﾌﾟ体" pitchFamily="50" charset="-128"/>
                <a:ea typeface="HGP創英角ﾎﾟｯﾌﾟ体" pitchFamily="50" charset="-128"/>
              </a:rPr>
              <a:t>こんな取り組みも実施しました☆</a:t>
            </a:r>
            <a:endParaRPr lang="en-US" altLang="ja-JP" sz="8000" dirty="0" smtClean="0">
              <a:latin typeface="HGP創英角ﾎﾟｯﾌﾟ体" pitchFamily="50" charset="-128"/>
              <a:ea typeface="HGP創英角ﾎﾟｯﾌﾟ体" pitchFamily="50" charset="-128"/>
            </a:endParaRPr>
          </a:p>
          <a:p>
            <a:pPr marL="0" indent="0">
              <a:buFont typeface="Arial" pitchFamily="34" charset="0"/>
              <a:buNone/>
            </a:pPr>
            <a:endParaRPr lang="en-US" altLang="ja-JP" dirty="0" smtClean="0"/>
          </a:p>
          <a:p>
            <a:pPr marL="0" indent="0">
              <a:buFont typeface="Arial" pitchFamily="34" charset="0"/>
              <a:buNone/>
            </a:pPr>
            <a:endParaRPr lang="ja-JP" altLang="en-US" dirty="0"/>
          </a:p>
        </p:txBody>
      </p:sp>
      <p:sp>
        <p:nvSpPr>
          <p:cNvPr id="6" name="フッター プレースホルダ 5"/>
          <p:cNvSpPr>
            <a:spLocks noGrp="1"/>
          </p:cNvSpPr>
          <p:nvPr>
            <p:ph type="ftr" sz="quarter" idx="11"/>
          </p:nvPr>
        </p:nvSpPr>
        <p:spPr/>
        <p:txBody>
          <a:bodyPr/>
          <a:lstStyle/>
          <a:p>
            <a:r>
              <a:rPr kumimoji="1" lang="ja-JP" altLang="en-US" smtClean="0"/>
              <a:t>岐阜県海津市</a:t>
            </a:r>
            <a:endParaRPr kumimoji="1" lang="ja-JP" altLang="en-US"/>
          </a:p>
        </p:txBody>
      </p:sp>
    </p:spTree>
    <p:extLst>
      <p:ext uri="{BB962C8B-B14F-4D97-AF65-F5344CB8AC3E}">
        <p14:creationId xmlns:p14="http://schemas.microsoft.com/office/powerpoint/2010/main" val="865125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タイトル 1"/>
          <p:cNvSpPr>
            <a:spLocks noGrp="1"/>
          </p:cNvSpPr>
          <p:nvPr>
            <p:ph type="title"/>
          </p:nvPr>
        </p:nvSpPr>
        <p:spPr>
          <a:solidFill>
            <a:srgbClr val="FFFF00"/>
          </a:solidFill>
        </p:spPr>
        <p:txBody>
          <a:bodyPr>
            <a:normAutofit/>
          </a:bodyPr>
          <a:lstStyle/>
          <a:p>
            <a:r>
              <a:rPr lang="ja-JP" altLang="en-US" dirty="0" smtClean="0"/>
              <a:t>若手職員で実施した取り組み</a:t>
            </a:r>
            <a:endParaRPr kumimoji="1" lang="ja-JP" altLang="en-US" dirty="0"/>
          </a:p>
        </p:txBody>
      </p:sp>
      <p:sp>
        <p:nvSpPr>
          <p:cNvPr id="3" name="コンテンツ プレースホルダ 2"/>
          <p:cNvSpPr>
            <a:spLocks noGrp="1"/>
          </p:cNvSpPr>
          <p:nvPr>
            <p:ph idx="1"/>
          </p:nvPr>
        </p:nvSpPr>
        <p:spPr>
          <a:xfrm>
            <a:off x="457200" y="1600200"/>
            <a:ext cx="8229600" cy="1180727"/>
          </a:xfrm>
        </p:spPr>
        <p:txBody>
          <a:bodyPr>
            <a:normAutofit/>
          </a:bodyPr>
          <a:lstStyle/>
          <a:p>
            <a:pPr>
              <a:buNone/>
            </a:pPr>
            <a:r>
              <a:rPr lang="ja-JP" altLang="en-US" dirty="0" smtClean="0">
                <a:solidFill>
                  <a:srgbClr val="0033CC"/>
                </a:solidFill>
              </a:rPr>
              <a:t>愛知県豊明市「業務改善運動グッジョブショー」　　　　　　　　</a:t>
            </a:r>
            <a:r>
              <a:rPr lang="ja-JP" altLang="en-US" dirty="0" smtClean="0"/>
              <a:t>の一環で行った取り組みを</a:t>
            </a:r>
            <a:endParaRPr lang="ja-JP" altLang="en-US" dirty="0" smtClean="0">
              <a:latin typeface="HG創英ﾌﾟﾚｾﾞﾝｽEB" panose="02020809000000000000" pitchFamily="17" charset="-128"/>
              <a:ea typeface="HG創英ﾌﾟﾚｾﾞﾝｽEB" panose="02020809000000000000" pitchFamily="17" charset="-128"/>
            </a:endParaRPr>
          </a:p>
          <a:p>
            <a:pPr>
              <a:buNone/>
            </a:pPr>
            <a:endParaRPr kumimoji="1" lang="en-US" altLang="ja-JP" dirty="0" smtClean="0"/>
          </a:p>
        </p:txBody>
      </p:sp>
      <p:sp>
        <p:nvSpPr>
          <p:cNvPr id="4" name="フッター プレースホルダ 3"/>
          <p:cNvSpPr>
            <a:spLocks noGrp="1"/>
          </p:cNvSpPr>
          <p:nvPr>
            <p:ph type="ftr" sz="quarter" idx="11"/>
          </p:nvPr>
        </p:nvSpPr>
        <p:spPr/>
        <p:txBody>
          <a:bodyPr/>
          <a:lstStyle/>
          <a:p>
            <a:r>
              <a:rPr kumimoji="1" lang="ja-JP" altLang="en-US" smtClean="0"/>
              <a:t>岐阜県海津市</a:t>
            </a:r>
            <a:endParaRPr kumimoji="1" lang="ja-JP" altLang="en-US"/>
          </a:p>
        </p:txBody>
      </p:sp>
      <p:pic>
        <p:nvPicPr>
          <p:cNvPr id="6" name="図 5" descr="index_1.jpg"/>
          <p:cNvPicPr>
            <a:picLocks noChangeAspect="1"/>
          </p:cNvPicPr>
          <p:nvPr/>
        </p:nvPicPr>
        <p:blipFill>
          <a:blip r:embed="rId4" cstate="print"/>
          <a:stretch>
            <a:fillRect/>
          </a:stretch>
        </p:blipFill>
        <p:spPr>
          <a:xfrm>
            <a:off x="5508104" y="3933056"/>
            <a:ext cx="2457416" cy="1872208"/>
          </a:xfrm>
          <a:prstGeom prst="rect">
            <a:avLst/>
          </a:prstGeom>
        </p:spPr>
      </p:pic>
      <p:pic>
        <p:nvPicPr>
          <p:cNvPr id="8" name="図 7" descr="質問.jpg"/>
          <p:cNvPicPr>
            <a:picLocks noChangeAspect="1"/>
          </p:cNvPicPr>
          <p:nvPr/>
        </p:nvPicPr>
        <p:blipFill>
          <a:blip r:embed="rId5" cstate="print"/>
          <a:srcRect r="51278" b="14300"/>
          <a:stretch>
            <a:fillRect/>
          </a:stretch>
        </p:blipFill>
        <p:spPr>
          <a:xfrm rot="420600">
            <a:off x="2862359" y="3502117"/>
            <a:ext cx="2076057" cy="2791247"/>
          </a:xfrm>
          <a:prstGeom prst="rect">
            <a:avLst/>
          </a:prstGeom>
          <a:ln>
            <a:solidFill>
              <a:schemeClr val="tx1"/>
            </a:solidFill>
          </a:ln>
        </p:spPr>
      </p:pic>
      <p:pic>
        <p:nvPicPr>
          <p:cNvPr id="7" name="図 6" descr="表紙.jpg"/>
          <p:cNvPicPr>
            <a:picLocks noChangeAspect="1"/>
          </p:cNvPicPr>
          <p:nvPr/>
        </p:nvPicPr>
        <p:blipFill>
          <a:blip r:embed="rId6" cstate="print"/>
          <a:srcRect r="50000" b="18500"/>
          <a:stretch>
            <a:fillRect/>
          </a:stretch>
        </p:blipFill>
        <p:spPr>
          <a:xfrm rot="21077034">
            <a:off x="955052" y="3511336"/>
            <a:ext cx="2250732" cy="2804216"/>
          </a:xfrm>
          <a:prstGeom prst="rect">
            <a:avLst/>
          </a:prstGeom>
          <a:ln>
            <a:solidFill>
              <a:schemeClr val="tx1"/>
            </a:solidFill>
          </a:ln>
        </p:spPr>
      </p:pic>
      <p:sp>
        <p:nvSpPr>
          <p:cNvPr id="9" name="コンテンツ プレースホルダ 2"/>
          <p:cNvSpPr txBox="1">
            <a:spLocks/>
          </p:cNvSpPr>
          <p:nvPr/>
        </p:nvSpPr>
        <p:spPr>
          <a:xfrm>
            <a:off x="539552" y="2901429"/>
            <a:ext cx="7848872"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800" b="1" i="0" u="none" strike="noStrike" kern="1200" spc="50" normalizeH="0" baseline="0" noProof="0" dirty="0" smtClean="0">
                <a:ln w="12700" cmpd="sng">
                  <a:solidFill>
                    <a:schemeClr val="accent6">
                      <a:satMod val="120000"/>
                      <a:shade val="80000"/>
                    </a:schemeClr>
                  </a:solidFill>
                  <a:prstDash val="solid"/>
                </a:ln>
                <a:solidFill>
                  <a:schemeClr val="accent6">
                    <a:lumMod val="60000"/>
                    <a:lumOff val="40000"/>
                  </a:schemeClr>
                </a:solidFill>
                <a:effectLst>
                  <a:glow rad="53100">
                    <a:schemeClr val="accent6">
                      <a:satMod val="180000"/>
                      <a:alpha val="30000"/>
                    </a:schemeClr>
                  </a:glow>
                </a:effectLst>
                <a:uLnTx/>
                <a:uFillTx/>
                <a:latin typeface="+mn-lt"/>
                <a:ea typeface="+mn-ea"/>
                <a:cs typeface="+mn-cs"/>
              </a:rPr>
              <a:t>新人チーム「ユメ☆クル」の市民突撃インタビュー</a:t>
            </a:r>
            <a:endParaRPr kumimoji="1" lang="ja-JP" altLang="en-US" sz="2800" b="1" i="0" u="none" strike="noStrike" kern="1200" spc="50" normalizeH="0" baseline="0" noProof="0" dirty="0">
              <a:ln w="12700" cmpd="sng">
                <a:solidFill>
                  <a:schemeClr val="accent6">
                    <a:satMod val="120000"/>
                    <a:shade val="80000"/>
                  </a:schemeClr>
                </a:solidFill>
                <a:prstDash val="solid"/>
              </a:ln>
              <a:solidFill>
                <a:schemeClr val="accent6">
                  <a:lumMod val="60000"/>
                  <a:lumOff val="40000"/>
                </a:schemeClr>
              </a:solidFill>
              <a:effectLst>
                <a:glow rad="53100">
                  <a:schemeClr val="accent6">
                    <a:satMod val="180000"/>
                    <a:alpha val="30000"/>
                  </a:schemeClr>
                </a:glow>
              </a:effectLst>
              <a:uLnTx/>
              <a:uFillTx/>
              <a:latin typeface="+mn-lt"/>
              <a:ea typeface="+mn-ea"/>
              <a:cs typeface="+mn-cs"/>
            </a:endParaRPr>
          </a:p>
        </p:txBody>
      </p:sp>
      <p:sp>
        <p:nvSpPr>
          <p:cNvPr id="10" name="テキスト ボックス 9"/>
          <p:cNvSpPr txBox="1"/>
          <p:nvPr/>
        </p:nvSpPr>
        <p:spPr>
          <a:xfrm>
            <a:off x="5510108" y="1907777"/>
            <a:ext cx="2878316" cy="1107996"/>
          </a:xfrm>
          <a:prstGeom prst="rect">
            <a:avLst/>
          </a:prstGeom>
          <a:noFill/>
        </p:spPr>
        <p:txBody>
          <a:bodyPr wrap="square" rtlCol="0">
            <a:spAutoFit/>
          </a:bodyPr>
          <a:lstStyle/>
          <a:p>
            <a:r>
              <a:rPr kumimoji="1" lang="ja-JP" altLang="en-US" sz="6600" dirty="0" smtClean="0">
                <a:solidFill>
                  <a:srgbClr val="FF0000"/>
                </a:solidFill>
                <a:latin typeface="HG創英ﾌﾟﾚｾﾞﾝｽEB" panose="02020809000000000000" pitchFamily="17" charset="-128"/>
                <a:ea typeface="HG創英ﾌﾟﾚｾﾞﾝｽEB" panose="02020809000000000000" pitchFamily="17" charset="-128"/>
              </a:rPr>
              <a:t>真似！</a:t>
            </a:r>
            <a:endParaRPr kumimoji="1" lang="ja-JP" altLang="en-US" sz="6600" dirty="0">
              <a:solidFill>
                <a:srgbClr val="FF0000"/>
              </a:solidFill>
              <a:latin typeface="HG創英ﾌﾟﾚｾﾞﾝｽEB" panose="02020809000000000000" pitchFamily="17" charset="-128"/>
              <a:ea typeface="HG創英ﾌﾟﾚｾﾞﾝｽEB" panose="02020809000000000000"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10"/>
                                        </p:tgtEl>
                                      </p:cBhvr>
                                    </p:animEffect>
                                  </p:childTnLst>
                                </p:cTn>
                              </p:par>
                            </p:childTnLst>
                          </p:cTn>
                        </p:par>
                        <p:par>
                          <p:cTn id="25" fill="hold">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Right)">
                                      <p:cBhvr>
                                        <p:cTn id="28" dur="500"/>
                                        <p:tgtEl>
                                          <p:spTgt spid="9"/>
                                        </p:tgtEl>
                                      </p:cBhvr>
                                    </p:animEffect>
                                  </p:childTnLst>
                                </p:cTn>
                              </p:par>
                              <p:par>
                                <p:cTn id="29" presetID="18" presetClass="entr" presetSubtype="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Right)">
                                      <p:cBhvr>
                                        <p:cTn id="31" dur="500"/>
                                        <p:tgtEl>
                                          <p:spTgt spid="6"/>
                                        </p:tgtEl>
                                      </p:cBhvr>
                                    </p:animEffect>
                                  </p:childTnLst>
                                </p:cTn>
                              </p:par>
                            </p:childTnLst>
                          </p:cTn>
                        </p:par>
                        <p:par>
                          <p:cTn id="32" fill="hold">
                            <p:stCondLst>
                              <p:cond delay="2000"/>
                            </p:stCondLst>
                            <p:childTnLst>
                              <p:par>
                                <p:cTn id="33" presetID="18" presetClass="entr" presetSubtype="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downRight)">
                                      <p:cBhvr>
                                        <p:cTn id="35" dur="500"/>
                                        <p:tgtEl>
                                          <p:spTgt spid="7"/>
                                        </p:tgtEl>
                                      </p:cBhvr>
                                    </p:animEffect>
                                  </p:childTnLst>
                                </p:cTn>
                              </p:par>
                            </p:childTnLst>
                          </p:cTn>
                        </p:par>
                        <p:par>
                          <p:cTn id="36" fill="hold">
                            <p:stCondLst>
                              <p:cond delay="2500"/>
                            </p:stCondLst>
                            <p:childTnLst>
                              <p:par>
                                <p:cTn id="37" presetID="18" presetClass="entr" presetSubtype="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2" name="角丸四角形 4"/>
          <p:cNvSpPr/>
          <p:nvPr/>
        </p:nvSpPr>
        <p:spPr>
          <a:xfrm>
            <a:off x="539552" y="620688"/>
            <a:ext cx="8208912" cy="5829935"/>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ja-JP" altLang="en-US" sz="6000" dirty="0" smtClean="0">
                <a:solidFill>
                  <a:srgbClr val="FF3300"/>
                </a:solidFill>
                <a:latin typeface="HGP創英角ﾎﾟｯﾌﾟ体" pitchFamily="50" charset="-128"/>
                <a:ea typeface="HGP創英角ﾎﾟｯﾌﾟ体" pitchFamily="50" charset="-128"/>
              </a:rPr>
              <a:t>明るい話題を聞きたい！</a:t>
            </a:r>
            <a:endParaRPr lang="en-US" altLang="ja-JP" sz="6000" dirty="0" smtClean="0">
              <a:solidFill>
                <a:srgbClr val="FF3300"/>
              </a:solidFill>
              <a:latin typeface="HGP創英角ﾎﾟｯﾌﾟ体" pitchFamily="50" charset="-128"/>
              <a:ea typeface="HGP創英角ﾎﾟｯﾌﾟ体" pitchFamily="50" charset="-128"/>
            </a:endParaRPr>
          </a:p>
          <a:p>
            <a:pPr lvl="0" algn="l" defTabSz="933450">
              <a:lnSpc>
                <a:spcPct val="90000"/>
              </a:lnSpc>
              <a:spcBef>
                <a:spcPct val="0"/>
              </a:spcBef>
              <a:spcAft>
                <a:spcPct val="35000"/>
              </a:spcAft>
            </a:pPr>
            <a:r>
              <a:rPr kumimoji="1" lang="ja-JP" altLang="en-US" sz="6000" kern="1200" dirty="0" smtClean="0">
                <a:solidFill>
                  <a:srgbClr val="FF3300"/>
                </a:solidFill>
                <a:latin typeface="HGP創英角ﾎﾟｯﾌﾟ体" pitchFamily="50" charset="-128"/>
                <a:ea typeface="HGP創英角ﾎﾟｯﾌﾟ体" pitchFamily="50" charset="-128"/>
              </a:rPr>
              <a:t>若手職員</a:t>
            </a:r>
            <a:r>
              <a:rPr lang="ja-JP" altLang="en-US" sz="6000" dirty="0" smtClean="0">
                <a:solidFill>
                  <a:srgbClr val="FF3300"/>
                </a:solidFill>
                <a:latin typeface="HGP創英角ﾎﾟｯﾌﾟ体" pitchFamily="50" charset="-128"/>
                <a:ea typeface="HGP創英角ﾎﾟｯﾌﾟ体" pitchFamily="50" charset="-128"/>
              </a:rPr>
              <a:t>の交流の場がほしい</a:t>
            </a:r>
            <a:r>
              <a:rPr kumimoji="1" lang="ja-JP" altLang="en-US" sz="6000" kern="1200" dirty="0" smtClean="0">
                <a:solidFill>
                  <a:srgbClr val="FF3300"/>
                </a:solidFill>
                <a:latin typeface="HGP創英角ﾎﾟｯﾌﾟ体" pitchFamily="50" charset="-128"/>
                <a:ea typeface="HGP創英角ﾎﾟｯﾌﾟ体" pitchFamily="50" charset="-128"/>
              </a:rPr>
              <a:t>！</a:t>
            </a:r>
            <a:endParaRPr kumimoji="1" lang="en-US" altLang="ja-JP" sz="6000" kern="1200" dirty="0" smtClean="0">
              <a:solidFill>
                <a:srgbClr val="FF3300"/>
              </a:solidFill>
              <a:latin typeface="HGP創英角ﾎﾟｯﾌﾟ体" pitchFamily="50" charset="-128"/>
              <a:ea typeface="HGP創英角ﾎﾟｯﾌﾟ体" pitchFamily="50" charset="-128"/>
            </a:endParaRPr>
          </a:p>
          <a:p>
            <a:pPr lvl="0" algn="l" defTabSz="933450">
              <a:lnSpc>
                <a:spcPct val="90000"/>
              </a:lnSpc>
              <a:spcBef>
                <a:spcPct val="0"/>
              </a:spcBef>
              <a:spcAft>
                <a:spcPct val="35000"/>
              </a:spcAft>
            </a:pPr>
            <a:r>
              <a:rPr kumimoji="1" lang="ja-JP" altLang="en-US" sz="6000" kern="1200" dirty="0" smtClean="0">
                <a:solidFill>
                  <a:srgbClr val="FF3300"/>
                </a:solidFill>
                <a:latin typeface="HGP創英角ﾎﾟｯﾌﾟ体" pitchFamily="50" charset="-128"/>
                <a:ea typeface="HGP創英角ﾎﾟｯﾌﾟ体" pitchFamily="50" charset="-128"/>
              </a:rPr>
              <a:t>市民の方とコミュニケーションをとりたい！</a:t>
            </a:r>
            <a:endParaRPr kumimoji="1" lang="en-US" altLang="ja-JP" sz="6000" kern="1200" dirty="0" smtClean="0">
              <a:solidFill>
                <a:srgbClr val="FF3300"/>
              </a:solidFill>
              <a:latin typeface="HGP創英角ﾎﾟｯﾌﾟ体" pitchFamily="50" charset="-128"/>
              <a:ea typeface="HGP創英角ﾎﾟｯﾌﾟ体" pitchFamily="50" charset="-128"/>
            </a:endParaRPr>
          </a:p>
        </p:txBody>
      </p:sp>
      <p:sp>
        <p:nvSpPr>
          <p:cNvPr id="3" name="フッター プレースホルダ 2"/>
          <p:cNvSpPr>
            <a:spLocks noGrp="1"/>
          </p:cNvSpPr>
          <p:nvPr>
            <p:ph type="ftr" sz="quarter" idx="11"/>
          </p:nvPr>
        </p:nvSpPr>
        <p:spPr/>
        <p:txBody>
          <a:bodyPr/>
          <a:lstStyle/>
          <a:p>
            <a:r>
              <a:rPr kumimoji="1" lang="ja-JP" altLang="en-US" smtClean="0"/>
              <a:t>岐阜県海津市</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descr="SKMBT_C45215073113110.jpg"/>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rot="326689">
            <a:off x="2529037" y="511112"/>
            <a:ext cx="4032448" cy="5699193"/>
          </a:xfrm>
          <a:prstGeom prst="rect">
            <a:avLst/>
          </a:prstGeom>
        </p:spPr>
      </p:pic>
      <p:sp>
        <p:nvSpPr>
          <p:cNvPr id="3" name="コンテンツ プレースホルダ 2"/>
          <p:cNvSpPr>
            <a:spLocks noGrp="1"/>
          </p:cNvSpPr>
          <p:nvPr>
            <p:ph idx="1"/>
          </p:nvPr>
        </p:nvSpPr>
        <p:spPr>
          <a:xfrm>
            <a:off x="503040" y="2492896"/>
            <a:ext cx="8640960" cy="259228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kumimoji="1" lang="ja-JP" altLang="en-US" sz="11000" b="1" spc="50" dirty="0" smtClean="0">
                <a:ln w="12700"/>
                <a:solidFill>
                  <a:srgbClr val="FF0000"/>
                </a:solidFill>
                <a:effectLst>
                  <a:outerShdw blurRad="76200" dist="50800" dir="5400000" algn="tl" rotWithShape="0">
                    <a:srgbClr val="000000">
                      <a:alpha val="65000"/>
                    </a:srgbClr>
                  </a:outerShdw>
                </a:effectLst>
                <a:latin typeface="HG行書体" pitchFamily="65" charset="-128"/>
                <a:ea typeface="HG行書体" pitchFamily="65" charset="-128"/>
              </a:rPr>
              <a:t>インタビュ</a:t>
            </a:r>
            <a:r>
              <a:rPr lang="ja-JP" altLang="en-US" sz="11000" b="1" spc="50" dirty="0" smtClean="0">
                <a:ln w="12700"/>
                <a:solidFill>
                  <a:srgbClr val="FF0000"/>
                </a:solidFill>
                <a:effectLst>
                  <a:outerShdw blurRad="76200" dist="50800" dir="5400000" algn="tl" rotWithShape="0">
                    <a:srgbClr val="000000">
                      <a:alpha val="65000"/>
                    </a:srgbClr>
                  </a:outerShdw>
                </a:effectLst>
                <a:latin typeface="HG行書体" pitchFamily="65" charset="-128"/>
                <a:ea typeface="HG行書体" pitchFamily="65" charset="-128"/>
              </a:rPr>
              <a:t>ー</a:t>
            </a:r>
            <a:endParaRPr kumimoji="1" lang="en-US" altLang="ja-JP" sz="11000" b="1" spc="50" dirty="0" smtClean="0">
              <a:ln w="12700"/>
              <a:solidFill>
                <a:srgbClr val="FF0000"/>
              </a:solidFill>
              <a:effectLst>
                <a:outerShdw blurRad="76200" dist="50800" dir="5400000" algn="tl" rotWithShape="0">
                  <a:srgbClr val="000000">
                    <a:alpha val="65000"/>
                  </a:srgbClr>
                </a:outerShdw>
              </a:effectLst>
              <a:latin typeface="HG行書体" pitchFamily="65" charset="-128"/>
              <a:ea typeface="HG行書体" pitchFamily="65" charset="-128"/>
            </a:endParaRPr>
          </a:p>
        </p:txBody>
      </p:sp>
      <p:sp>
        <p:nvSpPr>
          <p:cNvPr id="5" name="フッター プレースホルダ 4"/>
          <p:cNvSpPr>
            <a:spLocks noGrp="1"/>
          </p:cNvSpPr>
          <p:nvPr>
            <p:ph type="ftr" sz="quarter" idx="11"/>
          </p:nvPr>
        </p:nvSpPr>
        <p:spPr/>
        <p:txBody>
          <a:bodyPr/>
          <a:lstStyle/>
          <a:p>
            <a:r>
              <a:rPr kumimoji="1" lang="ja-JP" altLang="en-US" smtClean="0"/>
              <a:t>岐阜県海津市</a:t>
            </a:r>
            <a:endParaRPr kumimoji="1" lang="ja-JP" altLang="en-US"/>
          </a:p>
        </p:txBody>
      </p:sp>
      <p:sp>
        <p:nvSpPr>
          <p:cNvPr id="6" name="コンテンツ プレースホルダ 2"/>
          <p:cNvSpPr txBox="1">
            <a:spLocks/>
          </p:cNvSpPr>
          <p:nvPr/>
        </p:nvSpPr>
        <p:spPr>
          <a:xfrm>
            <a:off x="503040" y="692696"/>
            <a:ext cx="8640960" cy="2592288"/>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1000" b="1" i="0" u="none" strike="noStrike" kern="1200" cap="none" spc="50" normalizeH="0" baseline="0" noProof="0" dirty="0" smtClean="0">
                <a:ln w="12700"/>
                <a:solidFill>
                  <a:srgbClr val="FF0000"/>
                </a:solidFill>
                <a:effectLst>
                  <a:outerShdw blurRad="76200" dist="50800" dir="5400000" algn="tl" rotWithShape="0">
                    <a:srgbClr val="000000">
                      <a:alpha val="65000"/>
                    </a:srgbClr>
                  </a:outerShdw>
                </a:effectLst>
                <a:uLnTx/>
                <a:uFillTx/>
                <a:latin typeface="HG行書体" pitchFamily="65" charset="-128"/>
                <a:ea typeface="HG行書体" pitchFamily="65" charset="-128"/>
                <a:cs typeface="+mn-cs"/>
              </a:rPr>
              <a:t>夏祭り市民</a:t>
            </a:r>
            <a:endParaRPr kumimoji="1" lang="en-US" altLang="ja-JP" sz="11000" b="1" i="0" u="none" strike="noStrike" kern="1200" cap="none" spc="50" normalizeH="0" baseline="0" noProof="0" dirty="0" smtClean="0">
              <a:ln w="12700"/>
              <a:solidFill>
                <a:srgbClr val="FF0000"/>
              </a:solidFill>
              <a:effectLst>
                <a:outerShdw blurRad="76200" dist="50800" dir="5400000" algn="tl" rotWithShape="0">
                  <a:srgbClr val="000000">
                    <a:alpha val="65000"/>
                  </a:srgbClr>
                </a:outerShdw>
              </a:effectLst>
              <a:uLnTx/>
              <a:uFillTx/>
              <a:latin typeface="HG行書体" pitchFamily="65" charset="-128"/>
              <a:ea typeface="HG行書体" pitchFamily="65" charset="-128"/>
              <a:cs typeface="+mn-cs"/>
            </a:endParaRPr>
          </a:p>
        </p:txBody>
      </p:sp>
      <p:sp>
        <p:nvSpPr>
          <p:cNvPr id="7" name="コンテンツ プレースホルダ 2"/>
          <p:cNvSpPr txBox="1">
            <a:spLocks/>
          </p:cNvSpPr>
          <p:nvPr/>
        </p:nvSpPr>
        <p:spPr>
          <a:xfrm>
            <a:off x="503040" y="4265712"/>
            <a:ext cx="8640960" cy="2592288"/>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1000" b="1" i="0" u="none" strike="noStrike" kern="1200" cap="none" spc="50" normalizeH="0" baseline="0" noProof="0" dirty="0" smtClean="0">
                <a:ln w="12700"/>
                <a:solidFill>
                  <a:srgbClr val="FF0000"/>
                </a:solidFill>
                <a:effectLst>
                  <a:outerShdw blurRad="76200" dist="50800" dir="5400000" algn="tl" rotWithShape="0">
                    <a:srgbClr val="000000">
                      <a:alpha val="65000"/>
                    </a:srgbClr>
                  </a:outerShdw>
                </a:effectLst>
                <a:uLnTx/>
                <a:uFillTx/>
                <a:latin typeface="HG行書体" pitchFamily="65" charset="-128"/>
                <a:ea typeface="HG行書体" pitchFamily="65" charset="-128"/>
                <a:cs typeface="+mn-cs"/>
              </a:rPr>
              <a:t>を実施</a:t>
            </a:r>
            <a:endParaRPr kumimoji="1" lang="en-US" altLang="ja-JP" sz="11000" b="1" i="0" u="none" strike="noStrike" kern="1200" cap="none" spc="50" normalizeH="0" baseline="0" noProof="0" dirty="0" smtClean="0">
              <a:ln w="12700"/>
              <a:solidFill>
                <a:srgbClr val="FF0000"/>
              </a:solidFill>
              <a:effectLst>
                <a:outerShdw blurRad="76200" dist="50800" dir="5400000" algn="tl" rotWithShape="0">
                  <a:srgbClr val="000000">
                    <a:alpha val="65000"/>
                  </a:srgbClr>
                </a:outerShdw>
              </a:effectLst>
              <a:uLnTx/>
              <a:uFillTx/>
              <a:latin typeface="HG行書体" pitchFamily="65" charset="-128"/>
              <a:ea typeface="HG行書体" pitchFamily="65" charset="-128"/>
              <a:cs typeface="+mn-cs"/>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9" name="図 8" descr="IMG_3119.JPG"/>
          <p:cNvPicPr>
            <a:picLocks noChangeAspect="1"/>
          </p:cNvPicPr>
          <p:nvPr/>
        </p:nvPicPr>
        <p:blipFill>
          <a:blip r:embed="rId4" cstate="print"/>
          <a:stretch>
            <a:fillRect/>
          </a:stretch>
        </p:blipFill>
        <p:spPr>
          <a:xfrm>
            <a:off x="3923928" y="463361"/>
            <a:ext cx="4644008" cy="3483006"/>
          </a:xfrm>
          <a:prstGeom prst="rect">
            <a:avLst/>
          </a:prstGeom>
          <a:ln>
            <a:noFill/>
          </a:ln>
          <a:effectLst>
            <a:softEdge rad="112500"/>
          </a:effectLst>
        </p:spPr>
      </p:pic>
      <p:sp>
        <p:nvSpPr>
          <p:cNvPr id="2" name="フッター プレースホルダ 1"/>
          <p:cNvSpPr>
            <a:spLocks noGrp="1"/>
          </p:cNvSpPr>
          <p:nvPr>
            <p:ph type="ftr" sz="quarter" idx="11"/>
          </p:nvPr>
        </p:nvSpPr>
        <p:spPr/>
        <p:txBody>
          <a:bodyPr/>
          <a:lstStyle/>
          <a:p>
            <a:r>
              <a:rPr kumimoji="1" lang="ja-JP" altLang="en-US" smtClean="0"/>
              <a:t>岐阜県海津市</a:t>
            </a:r>
            <a:endParaRPr kumimoji="1" lang="ja-JP" altLang="en-US"/>
          </a:p>
        </p:txBody>
      </p:sp>
      <p:pic>
        <p:nvPicPr>
          <p:cNvPr id="7" name="図 6" descr="IMG_3113.jpg"/>
          <p:cNvPicPr>
            <a:picLocks noChangeAspect="1"/>
          </p:cNvPicPr>
          <p:nvPr/>
        </p:nvPicPr>
        <p:blipFill>
          <a:blip r:embed="rId5" cstate="print"/>
          <a:stretch>
            <a:fillRect/>
          </a:stretch>
        </p:blipFill>
        <p:spPr>
          <a:xfrm>
            <a:off x="899592" y="612252"/>
            <a:ext cx="3024336" cy="2268252"/>
          </a:xfrm>
          <a:prstGeom prst="rect">
            <a:avLst/>
          </a:prstGeom>
          <a:ln>
            <a:noFill/>
          </a:ln>
          <a:effectLst>
            <a:softEdge rad="112500"/>
          </a:effectLst>
        </p:spPr>
      </p:pic>
      <p:pic>
        <p:nvPicPr>
          <p:cNvPr id="8" name="図 7" descr="IMG_3121.JPG"/>
          <p:cNvPicPr>
            <a:picLocks noChangeAspect="1"/>
          </p:cNvPicPr>
          <p:nvPr/>
        </p:nvPicPr>
        <p:blipFill>
          <a:blip r:embed="rId6" cstate="print"/>
          <a:stretch>
            <a:fillRect/>
          </a:stretch>
        </p:blipFill>
        <p:spPr>
          <a:xfrm>
            <a:off x="5004048" y="3789040"/>
            <a:ext cx="3376877" cy="2532658"/>
          </a:xfrm>
          <a:prstGeom prst="rect">
            <a:avLst/>
          </a:prstGeom>
          <a:ln>
            <a:noFill/>
          </a:ln>
          <a:effectLst>
            <a:softEdge rad="112500"/>
          </a:effectLst>
        </p:spPr>
      </p:pic>
      <p:pic>
        <p:nvPicPr>
          <p:cNvPr id="10" name="図 9" descr="IMG_3118.JPG"/>
          <p:cNvPicPr>
            <a:picLocks noChangeAspect="1"/>
          </p:cNvPicPr>
          <p:nvPr/>
        </p:nvPicPr>
        <p:blipFill>
          <a:blip r:embed="rId7" cstate="print"/>
          <a:srcRect l="18500" t="23750" r="9838"/>
          <a:stretch>
            <a:fillRect/>
          </a:stretch>
        </p:blipFill>
        <p:spPr>
          <a:xfrm>
            <a:off x="539552" y="2996952"/>
            <a:ext cx="4240973" cy="3384376"/>
          </a:xfrm>
          <a:prstGeom prst="rect">
            <a:avLst/>
          </a:prstGeom>
          <a:ln>
            <a:noFill/>
          </a:ln>
          <a:effectLst>
            <a:softEdge rad="112500"/>
          </a:effectLst>
        </p:spPr>
      </p:pic>
      <p:sp>
        <p:nvSpPr>
          <p:cNvPr id="12" name="テキスト ボックス 11"/>
          <p:cNvSpPr txBox="1"/>
          <p:nvPr/>
        </p:nvSpPr>
        <p:spPr>
          <a:xfrm>
            <a:off x="827584" y="692696"/>
            <a:ext cx="1728192" cy="432792"/>
          </a:xfrm>
          <a:prstGeom prst="ellipse">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1400" dirty="0" smtClean="0">
                <a:latin typeface="HGP創英角ﾎﾟｯﾌﾟ体" pitchFamily="50" charset="-128"/>
                <a:ea typeface="HGP創英角ﾎﾟｯﾌﾟ体" pitchFamily="50" charset="-128"/>
              </a:rPr>
              <a:t>準備中・・・</a:t>
            </a:r>
            <a:endParaRPr kumimoji="1" lang="ja-JP" altLang="en-US" sz="1400" dirty="0">
              <a:latin typeface="HGP創英角ﾎﾟｯﾌﾟ体" pitchFamily="50" charset="-128"/>
              <a:ea typeface="HGP創英角ﾎﾟｯﾌﾟ体" pitchFamily="50" charset="-128"/>
            </a:endParaRPr>
          </a:p>
        </p:txBody>
      </p:sp>
      <p:sp>
        <p:nvSpPr>
          <p:cNvPr id="14" name="テキスト ボックス 13"/>
          <p:cNvSpPr txBox="1"/>
          <p:nvPr/>
        </p:nvSpPr>
        <p:spPr>
          <a:xfrm>
            <a:off x="4355976" y="3789040"/>
            <a:ext cx="2952328" cy="432792"/>
          </a:xfrm>
          <a:prstGeom prst="ellipse">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1400" dirty="0" smtClean="0">
                <a:latin typeface="HGP創英角ﾎﾟｯﾌﾟ体" pitchFamily="50" charset="-128"/>
                <a:ea typeface="HGP創英角ﾎﾟｯﾌﾟ体" pitchFamily="50" charset="-128"/>
              </a:rPr>
              <a:t>インタビュー中の様子</a:t>
            </a:r>
            <a:endParaRPr kumimoji="1" lang="ja-JP" altLang="en-US" sz="1400" dirty="0">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53"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500"/>
                            </p:stCondLst>
                            <p:childTnLst>
                              <p:par>
                                <p:cTn id="26" presetID="53"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2" name="タイトル 1"/>
          <p:cNvSpPr>
            <a:spLocks noGrp="1"/>
          </p:cNvSpPr>
          <p:nvPr>
            <p:ph type="title"/>
          </p:nvPr>
        </p:nvSpPr>
        <p:spPr>
          <a:solidFill>
            <a:srgbClr val="FFFF00"/>
          </a:solidFill>
        </p:spPr>
        <p:txBody>
          <a:bodyPr/>
          <a:lstStyle/>
          <a:p>
            <a:pPr algn="l"/>
            <a:r>
              <a:rPr kumimoji="1" lang="ja-JP" altLang="en-US" dirty="0" smtClean="0"/>
              <a:t>夏祭りインタビュー結果例</a:t>
            </a:r>
            <a:endParaRPr kumimoji="1" lang="ja-JP" altLang="en-US" dirty="0"/>
          </a:p>
        </p:txBody>
      </p:sp>
      <p:sp>
        <p:nvSpPr>
          <p:cNvPr id="3" name="コンテンツ プレースホルダ 2"/>
          <p:cNvSpPr>
            <a:spLocks noGrp="1"/>
          </p:cNvSpPr>
          <p:nvPr>
            <p:ph idx="1"/>
          </p:nvPr>
        </p:nvSpPr>
        <p:spPr/>
        <p:txBody>
          <a:bodyPr/>
          <a:lstStyle/>
          <a:p>
            <a:pPr>
              <a:buNone/>
            </a:pPr>
            <a:endParaRPr kumimoji="1" lang="en-US" altLang="ja-JP" dirty="0" smtClean="0"/>
          </a:p>
          <a:p>
            <a:pPr>
              <a:buNone/>
            </a:pPr>
            <a:endParaRPr kumimoji="1" lang="ja-JP" altLang="en-US" dirty="0"/>
          </a:p>
        </p:txBody>
      </p:sp>
      <p:sp>
        <p:nvSpPr>
          <p:cNvPr id="9217" name="Text Box 1"/>
          <p:cNvSpPr txBox="1">
            <a:spLocks noChangeArrowheads="1"/>
          </p:cNvSpPr>
          <p:nvPr/>
        </p:nvSpPr>
        <p:spPr bwMode="auto">
          <a:xfrm>
            <a:off x="5940152" y="2780928"/>
            <a:ext cx="2736304" cy="27622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３ヶ国語を話せるようになりたい</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18" name="AutoShape 2"/>
          <p:cNvSpPr>
            <a:spLocks noChangeArrowheads="1"/>
          </p:cNvSpPr>
          <p:nvPr/>
        </p:nvSpPr>
        <p:spPr bwMode="auto">
          <a:xfrm>
            <a:off x="2771800" y="3284984"/>
            <a:ext cx="4104456" cy="792088"/>
          </a:xfrm>
          <a:prstGeom prst="flowChartAlternateProcess">
            <a:avLst/>
          </a:prstGeom>
          <a:noFill/>
          <a:ln w="9525">
            <a:noFill/>
            <a:miter lim="800000"/>
            <a:headEnd/>
            <a:tailEnd/>
          </a:ln>
        </p:spPr>
        <p:txBody>
          <a:bodyPr vert="horz" wrap="square" lIns="74295" tIns="8890" rIns="74295" bIns="889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4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G創英角ﾎﾟｯﾌﾟ体" pitchFamily="49" charset="-128"/>
                <a:ea typeface="HG創英角ﾎﾟｯﾌﾟ体" pitchFamily="49" charset="-128"/>
                <a:cs typeface="ＭＳ Ｐゴシック" pitchFamily="50" charset="-128"/>
              </a:rPr>
              <a:t>あなたの夢</a:t>
            </a:r>
            <a:endParaRPr kumimoji="1" lang="ja-JP" sz="4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ＭＳ Ｐゴシック" pitchFamily="50" charset="-128"/>
              <a:cs typeface="ＭＳ Ｐゴシック" pitchFamily="50" charset="-128"/>
            </a:endParaRPr>
          </a:p>
        </p:txBody>
      </p:sp>
      <p:sp>
        <p:nvSpPr>
          <p:cNvPr id="9220" name="Text Box 4"/>
          <p:cNvSpPr txBox="1">
            <a:spLocks noChangeArrowheads="1"/>
          </p:cNvSpPr>
          <p:nvPr/>
        </p:nvSpPr>
        <p:spPr bwMode="auto">
          <a:xfrm>
            <a:off x="5652121" y="4149080"/>
            <a:ext cx="1512168" cy="504056"/>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公務員</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22" name="Text Box 6"/>
          <p:cNvSpPr txBox="1">
            <a:spLocks noChangeArrowheads="1"/>
          </p:cNvSpPr>
          <p:nvPr/>
        </p:nvSpPr>
        <p:spPr bwMode="auto">
          <a:xfrm>
            <a:off x="683568" y="2492896"/>
            <a:ext cx="2736304" cy="504056"/>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甲子園に出ること</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23" name="Text Box 7"/>
          <p:cNvSpPr txBox="1">
            <a:spLocks noChangeArrowheads="1"/>
          </p:cNvSpPr>
          <p:nvPr/>
        </p:nvSpPr>
        <p:spPr bwMode="auto">
          <a:xfrm>
            <a:off x="2843808" y="5013176"/>
            <a:ext cx="2028825" cy="27622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サッカー選手</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24" name="Text Box 8"/>
          <p:cNvSpPr txBox="1">
            <a:spLocks noChangeArrowheads="1"/>
          </p:cNvSpPr>
          <p:nvPr/>
        </p:nvSpPr>
        <p:spPr bwMode="auto">
          <a:xfrm>
            <a:off x="395536" y="1628800"/>
            <a:ext cx="2160240" cy="504056"/>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プロ野球選手</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27" name="Text Box 11"/>
          <p:cNvSpPr txBox="1">
            <a:spLocks noChangeArrowheads="1"/>
          </p:cNvSpPr>
          <p:nvPr/>
        </p:nvSpPr>
        <p:spPr bwMode="auto">
          <a:xfrm>
            <a:off x="6876256" y="4653136"/>
            <a:ext cx="1728192" cy="64807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絵本作家</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28" name="Text Box 12"/>
          <p:cNvSpPr txBox="1">
            <a:spLocks noChangeArrowheads="1"/>
          </p:cNvSpPr>
          <p:nvPr/>
        </p:nvSpPr>
        <p:spPr bwMode="auto">
          <a:xfrm>
            <a:off x="395536" y="4653136"/>
            <a:ext cx="2232248" cy="432048"/>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仮面ライダー</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29" name="Text Box 13"/>
          <p:cNvSpPr txBox="1">
            <a:spLocks noChangeArrowheads="1"/>
          </p:cNvSpPr>
          <p:nvPr/>
        </p:nvSpPr>
        <p:spPr bwMode="auto">
          <a:xfrm>
            <a:off x="3491880" y="1916832"/>
            <a:ext cx="2028825" cy="27622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パティシエ、ケーキ屋さん</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31" name="Text Box 15"/>
          <p:cNvSpPr txBox="1">
            <a:spLocks noChangeArrowheads="1"/>
          </p:cNvSpPr>
          <p:nvPr/>
        </p:nvSpPr>
        <p:spPr bwMode="auto">
          <a:xfrm>
            <a:off x="611560" y="5589240"/>
            <a:ext cx="2028825" cy="27622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ちょう</a:t>
            </a:r>
            <a:r>
              <a:rPr kumimoji="1" lang="ja-JP" altLang="en-US" sz="2400" b="1" i="0" u="none" strike="noStrike" cap="none" normalizeH="0" baseline="0" dirty="0" err="1" smtClean="0">
                <a:ln>
                  <a:noFill/>
                </a:ln>
                <a:solidFill>
                  <a:schemeClr val="tx1"/>
                </a:solidFill>
                <a:effectLst/>
                <a:latin typeface="HG丸ｺﾞｼｯｸM-PRO" pitchFamily="50" charset="-128"/>
                <a:ea typeface="HG丸ｺﾞｼｯｸM-PRO" pitchFamily="50" charset="-128"/>
                <a:cs typeface="ＭＳ Ｐゴシック" pitchFamily="50" charset="-128"/>
              </a:rPr>
              <a:t>ちょに</a:t>
            </a: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なりたい</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32" name="Text Box 16"/>
          <p:cNvSpPr txBox="1">
            <a:spLocks noChangeArrowheads="1"/>
          </p:cNvSpPr>
          <p:nvPr/>
        </p:nvSpPr>
        <p:spPr bwMode="auto">
          <a:xfrm>
            <a:off x="6444208" y="1916832"/>
            <a:ext cx="2028825" cy="27622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お笑い芸人</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33" name="Text Box 17"/>
          <p:cNvSpPr txBox="1">
            <a:spLocks noChangeArrowheads="1"/>
          </p:cNvSpPr>
          <p:nvPr/>
        </p:nvSpPr>
        <p:spPr bwMode="auto">
          <a:xfrm>
            <a:off x="5364088" y="4797152"/>
            <a:ext cx="857250" cy="504056"/>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医者</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34" name="Text Box 18"/>
          <p:cNvSpPr txBox="1">
            <a:spLocks noChangeArrowheads="1"/>
          </p:cNvSpPr>
          <p:nvPr/>
        </p:nvSpPr>
        <p:spPr bwMode="auto">
          <a:xfrm>
            <a:off x="6156176" y="5445224"/>
            <a:ext cx="2270125" cy="792088"/>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イケメンな大人になりたい</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35" name="Text Box 19"/>
          <p:cNvSpPr txBox="1">
            <a:spLocks noChangeArrowheads="1"/>
          </p:cNvSpPr>
          <p:nvPr/>
        </p:nvSpPr>
        <p:spPr bwMode="auto">
          <a:xfrm>
            <a:off x="611560" y="3356992"/>
            <a:ext cx="2088232" cy="432048"/>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玉の輿にのる</a:t>
            </a:r>
            <a:endParaRPr kumimoji="1" 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フッター プレースホルダ 22"/>
          <p:cNvSpPr>
            <a:spLocks noGrp="1"/>
          </p:cNvSpPr>
          <p:nvPr>
            <p:ph type="ftr" sz="quarter" idx="11"/>
          </p:nvPr>
        </p:nvSpPr>
        <p:spPr/>
        <p:txBody>
          <a:bodyPr/>
          <a:lstStyle/>
          <a:p>
            <a:r>
              <a:rPr kumimoji="1" lang="ja-JP" altLang="en-US" smtClean="0"/>
              <a:t>岐阜県海津市</a:t>
            </a:r>
            <a:endParaRPr kumimoji="1" lang="ja-JP" altLang="en-US"/>
          </a:p>
        </p:txBody>
      </p:sp>
      <p:sp>
        <p:nvSpPr>
          <p:cNvPr id="24" name="テキスト ボックス 23"/>
          <p:cNvSpPr txBox="1"/>
          <p:nvPr/>
        </p:nvSpPr>
        <p:spPr>
          <a:xfrm>
            <a:off x="2987824" y="2492896"/>
            <a:ext cx="3456384" cy="1107996"/>
          </a:xfrm>
          <a:prstGeom prst="rect">
            <a:avLst/>
          </a:prstGeom>
          <a:noFill/>
        </p:spPr>
        <p:txBody>
          <a:bodyPr wrap="square" rtlCol="0">
            <a:spAutoFit/>
          </a:bodyPr>
          <a:lstStyle/>
          <a:p>
            <a:r>
              <a:rPr kumimoji="1" lang="ja-JP" altLang="en-US" sz="6600" dirty="0" smtClean="0">
                <a:solidFill>
                  <a:schemeClr val="bg1"/>
                </a:solidFill>
                <a:latin typeface="HGP創英角ｺﾞｼｯｸUB" pitchFamily="50" charset="-128"/>
                <a:ea typeface="HGP創英角ｺﾞｼｯｸUB" pitchFamily="50" charset="-128"/>
              </a:rPr>
              <a:t>ＨＡＰＰＹ</a:t>
            </a:r>
            <a:endParaRPr kumimoji="1" lang="ja-JP" altLang="en-US" sz="6600" dirty="0">
              <a:solidFill>
                <a:schemeClr val="bg1"/>
              </a:solidFill>
              <a:latin typeface="HGP創英角ｺﾞｼｯｸUB" pitchFamily="50" charset="-128"/>
              <a:ea typeface="HGP創英角ｺﾞｼｯｸUB" pitchFamily="50" charset="-128"/>
            </a:endParaRPr>
          </a:p>
        </p:txBody>
      </p:sp>
      <p:pic>
        <p:nvPicPr>
          <p:cNvPr id="4" name="図 3"/>
          <p:cNvPicPr>
            <a:picLocks noChangeAspect="1"/>
          </p:cNvPicPr>
          <p:nvPr/>
        </p:nvPicPr>
        <p:blipFill>
          <a:blip r:embed="rId4" cstate="print">
            <a:extLst>
              <a:ext uri="{BEBA8EAE-BF5A-486C-A8C5-ECC9F3942E4B}">
                <a14:imgProps xmlns:a14="http://schemas.microsoft.com/office/drawing/2010/main">
                  <a14:imgLayer r:embed="rId5">
                    <a14:imgEffect>
                      <a14:backgroundRemoval t="611" b="99593" l="0" r="100000">
                        <a14:foregroundMark x1="42291" y1="18941" x2="42291" y2="18941"/>
                        <a14:foregroundMark x1="22026" y1="58859" x2="22026" y2="58859"/>
                        <a14:foregroundMark x1="27313" y1="59878" x2="27313" y2="59878"/>
                        <a14:foregroundMark x1="22467" y1="57841" x2="22467" y2="57841"/>
                        <a14:foregroundMark x1="17841" y1="57026" x2="17841" y2="57026"/>
                        <a14:foregroundMark x1="61454" y1="63544" x2="61454" y2="63544"/>
                        <a14:foregroundMark x1="64537" y1="63136" x2="64537" y2="63136"/>
                        <a14:foregroundMark x1="71806" y1="15275" x2="71806" y2="15275"/>
                        <a14:foregroundMark x1="70705" y1="19959" x2="70705" y2="19959"/>
                        <a14:foregroundMark x1="74670" y1="13646" x2="74670" y2="13646"/>
                        <a14:foregroundMark x1="55507" y1="19348" x2="55507" y2="19348"/>
                        <a14:foregroundMark x1="44934" y1="18737" x2="44934" y2="18737"/>
                        <a14:foregroundMark x1="49559" y1="17515" x2="49559" y2="17515"/>
                        <a14:foregroundMark x1="60573" y1="21181" x2="60573" y2="21181"/>
                        <a14:foregroundMark x1="35903" y1="18941" x2="35903" y2="18941"/>
                        <a14:foregroundMark x1="38326" y1="18737" x2="38326" y2="18737"/>
                        <a14:foregroundMark x1="89648" y1="79837" x2="89648" y2="79837"/>
                        <a14:foregroundMark x1="85683" y1="73523" x2="85683" y2="73523"/>
                        <a14:foregroundMark x1="88326" y1="79226" x2="88326" y2="79226"/>
                        <a14:foregroundMark x1="89648" y1="77597" x2="89648" y2="77597"/>
                      </a14:backgroundRemoval>
                    </a14:imgEffect>
                  </a14:imgLayer>
                </a14:imgProps>
              </a:ext>
              <a:ext uri="{28A0092B-C50C-407E-A947-70E740481C1C}">
                <a14:useLocalDpi xmlns:a14="http://schemas.microsoft.com/office/drawing/2010/main" val="0"/>
              </a:ext>
            </a:extLst>
          </a:blip>
          <a:stretch>
            <a:fillRect/>
          </a:stretch>
        </p:blipFill>
        <p:spPr>
          <a:xfrm>
            <a:off x="6735294" y="190551"/>
            <a:ext cx="1553855" cy="16818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500" fill="hold"/>
                                        <p:tgtEl>
                                          <p:spTgt spid="9224"/>
                                        </p:tgtEl>
                                        <p:attrNameLst>
                                          <p:attrName>ppt_w</p:attrName>
                                        </p:attrNameLst>
                                      </p:cBhvr>
                                      <p:tavLst>
                                        <p:tav tm="0">
                                          <p:val>
                                            <p:fltVal val="0"/>
                                          </p:val>
                                        </p:tav>
                                        <p:tav tm="100000">
                                          <p:val>
                                            <p:strVal val="#ppt_w"/>
                                          </p:val>
                                        </p:tav>
                                      </p:tavLst>
                                    </p:anim>
                                    <p:anim calcmode="lin" valueType="num">
                                      <p:cBhvr>
                                        <p:cTn id="8" dur="500" fill="hold"/>
                                        <p:tgtEl>
                                          <p:spTgt spid="9224"/>
                                        </p:tgtEl>
                                        <p:attrNameLst>
                                          <p:attrName>ppt_h</p:attrName>
                                        </p:attrNameLst>
                                      </p:cBhvr>
                                      <p:tavLst>
                                        <p:tav tm="0">
                                          <p:val>
                                            <p:fltVal val="0"/>
                                          </p:val>
                                        </p:tav>
                                        <p:tav tm="100000">
                                          <p:val>
                                            <p:strVal val="#ppt_h"/>
                                          </p:val>
                                        </p:tav>
                                      </p:tavLst>
                                    </p:anim>
                                    <p:animEffect transition="in" filter="fade">
                                      <p:cBhvr>
                                        <p:cTn id="9" dur="500"/>
                                        <p:tgtEl>
                                          <p:spTgt spid="922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222"/>
                                        </p:tgtEl>
                                        <p:attrNameLst>
                                          <p:attrName>style.visibility</p:attrName>
                                        </p:attrNameLst>
                                      </p:cBhvr>
                                      <p:to>
                                        <p:strVal val="visible"/>
                                      </p:to>
                                    </p:set>
                                    <p:anim calcmode="lin" valueType="num">
                                      <p:cBhvr>
                                        <p:cTn id="12" dur="500" fill="hold"/>
                                        <p:tgtEl>
                                          <p:spTgt spid="9222"/>
                                        </p:tgtEl>
                                        <p:attrNameLst>
                                          <p:attrName>ppt_w</p:attrName>
                                        </p:attrNameLst>
                                      </p:cBhvr>
                                      <p:tavLst>
                                        <p:tav tm="0">
                                          <p:val>
                                            <p:fltVal val="0"/>
                                          </p:val>
                                        </p:tav>
                                        <p:tav tm="100000">
                                          <p:val>
                                            <p:strVal val="#ppt_w"/>
                                          </p:val>
                                        </p:tav>
                                      </p:tavLst>
                                    </p:anim>
                                    <p:anim calcmode="lin" valueType="num">
                                      <p:cBhvr>
                                        <p:cTn id="13" dur="500" fill="hold"/>
                                        <p:tgtEl>
                                          <p:spTgt spid="9222"/>
                                        </p:tgtEl>
                                        <p:attrNameLst>
                                          <p:attrName>ppt_h</p:attrName>
                                        </p:attrNameLst>
                                      </p:cBhvr>
                                      <p:tavLst>
                                        <p:tav tm="0">
                                          <p:val>
                                            <p:fltVal val="0"/>
                                          </p:val>
                                        </p:tav>
                                        <p:tav tm="100000">
                                          <p:val>
                                            <p:strVal val="#ppt_h"/>
                                          </p:val>
                                        </p:tav>
                                      </p:tavLst>
                                    </p:anim>
                                    <p:animEffect transition="in" filter="fade">
                                      <p:cBhvr>
                                        <p:cTn id="14" dur="500"/>
                                        <p:tgtEl>
                                          <p:spTgt spid="922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229"/>
                                        </p:tgtEl>
                                        <p:attrNameLst>
                                          <p:attrName>style.visibility</p:attrName>
                                        </p:attrNameLst>
                                      </p:cBhvr>
                                      <p:to>
                                        <p:strVal val="visible"/>
                                      </p:to>
                                    </p:set>
                                    <p:anim calcmode="lin" valueType="num">
                                      <p:cBhvr>
                                        <p:cTn id="17" dur="500" fill="hold"/>
                                        <p:tgtEl>
                                          <p:spTgt spid="9229"/>
                                        </p:tgtEl>
                                        <p:attrNameLst>
                                          <p:attrName>ppt_w</p:attrName>
                                        </p:attrNameLst>
                                      </p:cBhvr>
                                      <p:tavLst>
                                        <p:tav tm="0">
                                          <p:val>
                                            <p:fltVal val="0"/>
                                          </p:val>
                                        </p:tav>
                                        <p:tav tm="100000">
                                          <p:val>
                                            <p:strVal val="#ppt_w"/>
                                          </p:val>
                                        </p:tav>
                                      </p:tavLst>
                                    </p:anim>
                                    <p:anim calcmode="lin" valueType="num">
                                      <p:cBhvr>
                                        <p:cTn id="18" dur="500" fill="hold"/>
                                        <p:tgtEl>
                                          <p:spTgt spid="9229"/>
                                        </p:tgtEl>
                                        <p:attrNameLst>
                                          <p:attrName>ppt_h</p:attrName>
                                        </p:attrNameLst>
                                      </p:cBhvr>
                                      <p:tavLst>
                                        <p:tav tm="0">
                                          <p:val>
                                            <p:fltVal val="0"/>
                                          </p:val>
                                        </p:tav>
                                        <p:tav tm="100000">
                                          <p:val>
                                            <p:strVal val="#ppt_h"/>
                                          </p:val>
                                        </p:tav>
                                      </p:tavLst>
                                    </p:anim>
                                    <p:animEffect transition="in" filter="fade">
                                      <p:cBhvr>
                                        <p:cTn id="19" dur="500"/>
                                        <p:tgtEl>
                                          <p:spTgt spid="922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232"/>
                                        </p:tgtEl>
                                        <p:attrNameLst>
                                          <p:attrName>style.visibility</p:attrName>
                                        </p:attrNameLst>
                                      </p:cBhvr>
                                      <p:to>
                                        <p:strVal val="visible"/>
                                      </p:to>
                                    </p:set>
                                    <p:anim calcmode="lin" valueType="num">
                                      <p:cBhvr>
                                        <p:cTn id="22" dur="500" fill="hold"/>
                                        <p:tgtEl>
                                          <p:spTgt spid="9232"/>
                                        </p:tgtEl>
                                        <p:attrNameLst>
                                          <p:attrName>ppt_w</p:attrName>
                                        </p:attrNameLst>
                                      </p:cBhvr>
                                      <p:tavLst>
                                        <p:tav tm="0">
                                          <p:val>
                                            <p:fltVal val="0"/>
                                          </p:val>
                                        </p:tav>
                                        <p:tav tm="100000">
                                          <p:val>
                                            <p:strVal val="#ppt_w"/>
                                          </p:val>
                                        </p:tav>
                                      </p:tavLst>
                                    </p:anim>
                                    <p:anim calcmode="lin" valueType="num">
                                      <p:cBhvr>
                                        <p:cTn id="23" dur="500" fill="hold"/>
                                        <p:tgtEl>
                                          <p:spTgt spid="9232"/>
                                        </p:tgtEl>
                                        <p:attrNameLst>
                                          <p:attrName>ppt_h</p:attrName>
                                        </p:attrNameLst>
                                      </p:cBhvr>
                                      <p:tavLst>
                                        <p:tav tm="0">
                                          <p:val>
                                            <p:fltVal val="0"/>
                                          </p:val>
                                        </p:tav>
                                        <p:tav tm="100000">
                                          <p:val>
                                            <p:strVal val="#ppt_h"/>
                                          </p:val>
                                        </p:tav>
                                      </p:tavLst>
                                    </p:anim>
                                    <p:animEffect transition="in" filter="fade">
                                      <p:cBhvr>
                                        <p:cTn id="24" dur="500"/>
                                        <p:tgtEl>
                                          <p:spTgt spid="923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217"/>
                                        </p:tgtEl>
                                        <p:attrNameLst>
                                          <p:attrName>style.visibility</p:attrName>
                                        </p:attrNameLst>
                                      </p:cBhvr>
                                      <p:to>
                                        <p:strVal val="visible"/>
                                      </p:to>
                                    </p:set>
                                    <p:anim calcmode="lin" valueType="num">
                                      <p:cBhvr>
                                        <p:cTn id="27" dur="500" fill="hold"/>
                                        <p:tgtEl>
                                          <p:spTgt spid="9217"/>
                                        </p:tgtEl>
                                        <p:attrNameLst>
                                          <p:attrName>ppt_w</p:attrName>
                                        </p:attrNameLst>
                                      </p:cBhvr>
                                      <p:tavLst>
                                        <p:tav tm="0">
                                          <p:val>
                                            <p:fltVal val="0"/>
                                          </p:val>
                                        </p:tav>
                                        <p:tav tm="100000">
                                          <p:val>
                                            <p:strVal val="#ppt_w"/>
                                          </p:val>
                                        </p:tav>
                                      </p:tavLst>
                                    </p:anim>
                                    <p:anim calcmode="lin" valueType="num">
                                      <p:cBhvr>
                                        <p:cTn id="28" dur="500" fill="hold"/>
                                        <p:tgtEl>
                                          <p:spTgt spid="9217"/>
                                        </p:tgtEl>
                                        <p:attrNameLst>
                                          <p:attrName>ppt_h</p:attrName>
                                        </p:attrNameLst>
                                      </p:cBhvr>
                                      <p:tavLst>
                                        <p:tav tm="0">
                                          <p:val>
                                            <p:fltVal val="0"/>
                                          </p:val>
                                        </p:tav>
                                        <p:tav tm="100000">
                                          <p:val>
                                            <p:strVal val="#ppt_h"/>
                                          </p:val>
                                        </p:tav>
                                      </p:tavLst>
                                    </p:anim>
                                    <p:animEffect transition="in" filter="fade">
                                      <p:cBhvr>
                                        <p:cTn id="29" dur="500"/>
                                        <p:tgtEl>
                                          <p:spTgt spid="921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9235"/>
                                        </p:tgtEl>
                                        <p:attrNameLst>
                                          <p:attrName>style.visibility</p:attrName>
                                        </p:attrNameLst>
                                      </p:cBhvr>
                                      <p:to>
                                        <p:strVal val="visible"/>
                                      </p:to>
                                    </p:set>
                                    <p:anim calcmode="lin" valueType="num">
                                      <p:cBhvr>
                                        <p:cTn id="32" dur="500" fill="hold"/>
                                        <p:tgtEl>
                                          <p:spTgt spid="9235"/>
                                        </p:tgtEl>
                                        <p:attrNameLst>
                                          <p:attrName>ppt_w</p:attrName>
                                        </p:attrNameLst>
                                      </p:cBhvr>
                                      <p:tavLst>
                                        <p:tav tm="0">
                                          <p:val>
                                            <p:fltVal val="0"/>
                                          </p:val>
                                        </p:tav>
                                        <p:tav tm="100000">
                                          <p:val>
                                            <p:strVal val="#ppt_w"/>
                                          </p:val>
                                        </p:tav>
                                      </p:tavLst>
                                    </p:anim>
                                    <p:anim calcmode="lin" valueType="num">
                                      <p:cBhvr>
                                        <p:cTn id="33" dur="500" fill="hold"/>
                                        <p:tgtEl>
                                          <p:spTgt spid="9235"/>
                                        </p:tgtEl>
                                        <p:attrNameLst>
                                          <p:attrName>ppt_h</p:attrName>
                                        </p:attrNameLst>
                                      </p:cBhvr>
                                      <p:tavLst>
                                        <p:tav tm="0">
                                          <p:val>
                                            <p:fltVal val="0"/>
                                          </p:val>
                                        </p:tav>
                                        <p:tav tm="100000">
                                          <p:val>
                                            <p:strVal val="#ppt_h"/>
                                          </p:val>
                                        </p:tav>
                                      </p:tavLst>
                                    </p:anim>
                                    <p:animEffect transition="in" filter="fade">
                                      <p:cBhvr>
                                        <p:cTn id="34" dur="500"/>
                                        <p:tgtEl>
                                          <p:spTgt spid="9235"/>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9220"/>
                                        </p:tgtEl>
                                        <p:attrNameLst>
                                          <p:attrName>style.visibility</p:attrName>
                                        </p:attrNameLst>
                                      </p:cBhvr>
                                      <p:to>
                                        <p:strVal val="visible"/>
                                      </p:to>
                                    </p:set>
                                    <p:anim calcmode="lin" valueType="num">
                                      <p:cBhvr>
                                        <p:cTn id="37" dur="500" fill="hold"/>
                                        <p:tgtEl>
                                          <p:spTgt spid="9220"/>
                                        </p:tgtEl>
                                        <p:attrNameLst>
                                          <p:attrName>ppt_w</p:attrName>
                                        </p:attrNameLst>
                                      </p:cBhvr>
                                      <p:tavLst>
                                        <p:tav tm="0">
                                          <p:val>
                                            <p:fltVal val="0"/>
                                          </p:val>
                                        </p:tav>
                                        <p:tav tm="100000">
                                          <p:val>
                                            <p:strVal val="#ppt_w"/>
                                          </p:val>
                                        </p:tav>
                                      </p:tavLst>
                                    </p:anim>
                                    <p:anim calcmode="lin" valueType="num">
                                      <p:cBhvr>
                                        <p:cTn id="38" dur="500" fill="hold"/>
                                        <p:tgtEl>
                                          <p:spTgt spid="9220"/>
                                        </p:tgtEl>
                                        <p:attrNameLst>
                                          <p:attrName>ppt_h</p:attrName>
                                        </p:attrNameLst>
                                      </p:cBhvr>
                                      <p:tavLst>
                                        <p:tav tm="0">
                                          <p:val>
                                            <p:fltVal val="0"/>
                                          </p:val>
                                        </p:tav>
                                        <p:tav tm="100000">
                                          <p:val>
                                            <p:strVal val="#ppt_h"/>
                                          </p:val>
                                        </p:tav>
                                      </p:tavLst>
                                    </p:anim>
                                    <p:animEffect transition="in" filter="fade">
                                      <p:cBhvr>
                                        <p:cTn id="39" dur="500"/>
                                        <p:tgtEl>
                                          <p:spTgt spid="9220"/>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9227"/>
                                        </p:tgtEl>
                                        <p:attrNameLst>
                                          <p:attrName>style.visibility</p:attrName>
                                        </p:attrNameLst>
                                      </p:cBhvr>
                                      <p:to>
                                        <p:strVal val="visible"/>
                                      </p:to>
                                    </p:set>
                                    <p:anim calcmode="lin" valueType="num">
                                      <p:cBhvr>
                                        <p:cTn id="42" dur="500" fill="hold"/>
                                        <p:tgtEl>
                                          <p:spTgt spid="9227"/>
                                        </p:tgtEl>
                                        <p:attrNameLst>
                                          <p:attrName>ppt_w</p:attrName>
                                        </p:attrNameLst>
                                      </p:cBhvr>
                                      <p:tavLst>
                                        <p:tav tm="0">
                                          <p:val>
                                            <p:fltVal val="0"/>
                                          </p:val>
                                        </p:tav>
                                        <p:tav tm="100000">
                                          <p:val>
                                            <p:strVal val="#ppt_w"/>
                                          </p:val>
                                        </p:tav>
                                      </p:tavLst>
                                    </p:anim>
                                    <p:anim calcmode="lin" valueType="num">
                                      <p:cBhvr>
                                        <p:cTn id="43" dur="500" fill="hold"/>
                                        <p:tgtEl>
                                          <p:spTgt spid="9227"/>
                                        </p:tgtEl>
                                        <p:attrNameLst>
                                          <p:attrName>ppt_h</p:attrName>
                                        </p:attrNameLst>
                                      </p:cBhvr>
                                      <p:tavLst>
                                        <p:tav tm="0">
                                          <p:val>
                                            <p:fltVal val="0"/>
                                          </p:val>
                                        </p:tav>
                                        <p:tav tm="100000">
                                          <p:val>
                                            <p:strVal val="#ppt_h"/>
                                          </p:val>
                                        </p:tav>
                                      </p:tavLst>
                                    </p:anim>
                                    <p:animEffect transition="in" filter="fade">
                                      <p:cBhvr>
                                        <p:cTn id="44" dur="500"/>
                                        <p:tgtEl>
                                          <p:spTgt spid="9227"/>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9233"/>
                                        </p:tgtEl>
                                        <p:attrNameLst>
                                          <p:attrName>style.visibility</p:attrName>
                                        </p:attrNameLst>
                                      </p:cBhvr>
                                      <p:to>
                                        <p:strVal val="visible"/>
                                      </p:to>
                                    </p:set>
                                    <p:anim calcmode="lin" valueType="num">
                                      <p:cBhvr>
                                        <p:cTn id="47" dur="500" fill="hold"/>
                                        <p:tgtEl>
                                          <p:spTgt spid="9233"/>
                                        </p:tgtEl>
                                        <p:attrNameLst>
                                          <p:attrName>ppt_w</p:attrName>
                                        </p:attrNameLst>
                                      </p:cBhvr>
                                      <p:tavLst>
                                        <p:tav tm="0">
                                          <p:val>
                                            <p:fltVal val="0"/>
                                          </p:val>
                                        </p:tav>
                                        <p:tav tm="100000">
                                          <p:val>
                                            <p:strVal val="#ppt_w"/>
                                          </p:val>
                                        </p:tav>
                                      </p:tavLst>
                                    </p:anim>
                                    <p:anim calcmode="lin" valueType="num">
                                      <p:cBhvr>
                                        <p:cTn id="48" dur="500" fill="hold"/>
                                        <p:tgtEl>
                                          <p:spTgt spid="9233"/>
                                        </p:tgtEl>
                                        <p:attrNameLst>
                                          <p:attrName>ppt_h</p:attrName>
                                        </p:attrNameLst>
                                      </p:cBhvr>
                                      <p:tavLst>
                                        <p:tav tm="0">
                                          <p:val>
                                            <p:fltVal val="0"/>
                                          </p:val>
                                        </p:tav>
                                        <p:tav tm="100000">
                                          <p:val>
                                            <p:strVal val="#ppt_h"/>
                                          </p:val>
                                        </p:tav>
                                      </p:tavLst>
                                    </p:anim>
                                    <p:animEffect transition="in" filter="fade">
                                      <p:cBhvr>
                                        <p:cTn id="49" dur="500"/>
                                        <p:tgtEl>
                                          <p:spTgt spid="9233"/>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9223"/>
                                        </p:tgtEl>
                                        <p:attrNameLst>
                                          <p:attrName>style.visibility</p:attrName>
                                        </p:attrNameLst>
                                      </p:cBhvr>
                                      <p:to>
                                        <p:strVal val="visible"/>
                                      </p:to>
                                    </p:set>
                                    <p:anim calcmode="lin" valueType="num">
                                      <p:cBhvr>
                                        <p:cTn id="52" dur="500" fill="hold"/>
                                        <p:tgtEl>
                                          <p:spTgt spid="9223"/>
                                        </p:tgtEl>
                                        <p:attrNameLst>
                                          <p:attrName>ppt_w</p:attrName>
                                        </p:attrNameLst>
                                      </p:cBhvr>
                                      <p:tavLst>
                                        <p:tav tm="0">
                                          <p:val>
                                            <p:fltVal val="0"/>
                                          </p:val>
                                        </p:tav>
                                        <p:tav tm="100000">
                                          <p:val>
                                            <p:strVal val="#ppt_w"/>
                                          </p:val>
                                        </p:tav>
                                      </p:tavLst>
                                    </p:anim>
                                    <p:anim calcmode="lin" valueType="num">
                                      <p:cBhvr>
                                        <p:cTn id="53" dur="500" fill="hold"/>
                                        <p:tgtEl>
                                          <p:spTgt spid="9223"/>
                                        </p:tgtEl>
                                        <p:attrNameLst>
                                          <p:attrName>ppt_h</p:attrName>
                                        </p:attrNameLst>
                                      </p:cBhvr>
                                      <p:tavLst>
                                        <p:tav tm="0">
                                          <p:val>
                                            <p:fltVal val="0"/>
                                          </p:val>
                                        </p:tav>
                                        <p:tav tm="100000">
                                          <p:val>
                                            <p:strVal val="#ppt_h"/>
                                          </p:val>
                                        </p:tav>
                                      </p:tavLst>
                                    </p:anim>
                                    <p:animEffect transition="in" filter="fade">
                                      <p:cBhvr>
                                        <p:cTn id="54" dur="500"/>
                                        <p:tgtEl>
                                          <p:spTgt spid="9223"/>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9228"/>
                                        </p:tgtEl>
                                        <p:attrNameLst>
                                          <p:attrName>style.visibility</p:attrName>
                                        </p:attrNameLst>
                                      </p:cBhvr>
                                      <p:to>
                                        <p:strVal val="visible"/>
                                      </p:to>
                                    </p:set>
                                    <p:anim calcmode="lin" valueType="num">
                                      <p:cBhvr>
                                        <p:cTn id="57" dur="500" fill="hold"/>
                                        <p:tgtEl>
                                          <p:spTgt spid="9228"/>
                                        </p:tgtEl>
                                        <p:attrNameLst>
                                          <p:attrName>ppt_w</p:attrName>
                                        </p:attrNameLst>
                                      </p:cBhvr>
                                      <p:tavLst>
                                        <p:tav tm="0">
                                          <p:val>
                                            <p:fltVal val="0"/>
                                          </p:val>
                                        </p:tav>
                                        <p:tav tm="100000">
                                          <p:val>
                                            <p:strVal val="#ppt_w"/>
                                          </p:val>
                                        </p:tav>
                                      </p:tavLst>
                                    </p:anim>
                                    <p:anim calcmode="lin" valueType="num">
                                      <p:cBhvr>
                                        <p:cTn id="58" dur="500" fill="hold"/>
                                        <p:tgtEl>
                                          <p:spTgt spid="9228"/>
                                        </p:tgtEl>
                                        <p:attrNameLst>
                                          <p:attrName>ppt_h</p:attrName>
                                        </p:attrNameLst>
                                      </p:cBhvr>
                                      <p:tavLst>
                                        <p:tav tm="0">
                                          <p:val>
                                            <p:fltVal val="0"/>
                                          </p:val>
                                        </p:tav>
                                        <p:tav tm="100000">
                                          <p:val>
                                            <p:strVal val="#ppt_h"/>
                                          </p:val>
                                        </p:tav>
                                      </p:tavLst>
                                    </p:anim>
                                    <p:animEffect transition="in" filter="fade">
                                      <p:cBhvr>
                                        <p:cTn id="59" dur="500"/>
                                        <p:tgtEl>
                                          <p:spTgt spid="9228"/>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9231"/>
                                        </p:tgtEl>
                                        <p:attrNameLst>
                                          <p:attrName>style.visibility</p:attrName>
                                        </p:attrNameLst>
                                      </p:cBhvr>
                                      <p:to>
                                        <p:strVal val="visible"/>
                                      </p:to>
                                    </p:set>
                                    <p:anim calcmode="lin" valueType="num">
                                      <p:cBhvr>
                                        <p:cTn id="62" dur="500" fill="hold"/>
                                        <p:tgtEl>
                                          <p:spTgt spid="9231"/>
                                        </p:tgtEl>
                                        <p:attrNameLst>
                                          <p:attrName>ppt_w</p:attrName>
                                        </p:attrNameLst>
                                      </p:cBhvr>
                                      <p:tavLst>
                                        <p:tav tm="0">
                                          <p:val>
                                            <p:fltVal val="0"/>
                                          </p:val>
                                        </p:tav>
                                        <p:tav tm="100000">
                                          <p:val>
                                            <p:strVal val="#ppt_w"/>
                                          </p:val>
                                        </p:tav>
                                      </p:tavLst>
                                    </p:anim>
                                    <p:anim calcmode="lin" valueType="num">
                                      <p:cBhvr>
                                        <p:cTn id="63" dur="500" fill="hold"/>
                                        <p:tgtEl>
                                          <p:spTgt spid="9231"/>
                                        </p:tgtEl>
                                        <p:attrNameLst>
                                          <p:attrName>ppt_h</p:attrName>
                                        </p:attrNameLst>
                                      </p:cBhvr>
                                      <p:tavLst>
                                        <p:tav tm="0">
                                          <p:val>
                                            <p:fltVal val="0"/>
                                          </p:val>
                                        </p:tav>
                                        <p:tav tm="100000">
                                          <p:val>
                                            <p:strVal val="#ppt_h"/>
                                          </p:val>
                                        </p:tav>
                                      </p:tavLst>
                                    </p:anim>
                                    <p:animEffect transition="in" filter="fade">
                                      <p:cBhvr>
                                        <p:cTn id="64" dur="500"/>
                                        <p:tgtEl>
                                          <p:spTgt spid="9231"/>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9234"/>
                                        </p:tgtEl>
                                        <p:attrNameLst>
                                          <p:attrName>style.visibility</p:attrName>
                                        </p:attrNameLst>
                                      </p:cBhvr>
                                      <p:to>
                                        <p:strVal val="visible"/>
                                      </p:to>
                                    </p:set>
                                    <p:anim calcmode="lin" valueType="num">
                                      <p:cBhvr>
                                        <p:cTn id="67" dur="500" fill="hold"/>
                                        <p:tgtEl>
                                          <p:spTgt spid="9234"/>
                                        </p:tgtEl>
                                        <p:attrNameLst>
                                          <p:attrName>ppt_w</p:attrName>
                                        </p:attrNameLst>
                                      </p:cBhvr>
                                      <p:tavLst>
                                        <p:tav tm="0">
                                          <p:val>
                                            <p:fltVal val="0"/>
                                          </p:val>
                                        </p:tav>
                                        <p:tav tm="100000">
                                          <p:val>
                                            <p:strVal val="#ppt_w"/>
                                          </p:val>
                                        </p:tav>
                                      </p:tavLst>
                                    </p:anim>
                                    <p:anim calcmode="lin" valueType="num">
                                      <p:cBhvr>
                                        <p:cTn id="68" dur="500" fill="hold"/>
                                        <p:tgtEl>
                                          <p:spTgt spid="9234"/>
                                        </p:tgtEl>
                                        <p:attrNameLst>
                                          <p:attrName>ppt_h</p:attrName>
                                        </p:attrNameLst>
                                      </p:cBhvr>
                                      <p:tavLst>
                                        <p:tav tm="0">
                                          <p:val>
                                            <p:fltVal val="0"/>
                                          </p:val>
                                        </p:tav>
                                        <p:tav tm="100000">
                                          <p:val>
                                            <p:strVal val="#ppt_h"/>
                                          </p:val>
                                        </p:tav>
                                      </p:tavLst>
                                    </p:anim>
                                    <p:animEffect transition="in" filter="fade">
                                      <p:cBhvr>
                                        <p:cTn id="69" dur="500"/>
                                        <p:tgtEl>
                                          <p:spTgt spid="9234"/>
                                        </p:tgtEl>
                                      </p:cBhvr>
                                    </p:animEffect>
                                  </p:childTnLst>
                                </p:cTn>
                              </p:par>
                              <p:par>
                                <p:cTn id="70" presetID="2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edge">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9220" grpId="0"/>
      <p:bldP spid="9222" grpId="0"/>
      <p:bldP spid="9223" grpId="0"/>
      <p:bldP spid="9224" grpId="0"/>
      <p:bldP spid="9227" grpId="0"/>
      <p:bldP spid="9228" grpId="0"/>
      <p:bldP spid="9229" grpId="0"/>
      <p:bldP spid="9231" grpId="0"/>
      <p:bldP spid="9232" grpId="0"/>
      <p:bldP spid="9233" grpId="0"/>
      <p:bldP spid="9234" grpId="0"/>
      <p:bldP spid="9235"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2" name="タイトル 1"/>
          <p:cNvSpPr>
            <a:spLocks noGrp="1"/>
          </p:cNvSpPr>
          <p:nvPr>
            <p:ph type="title"/>
          </p:nvPr>
        </p:nvSpPr>
        <p:spPr>
          <a:xfrm>
            <a:off x="107504" y="274638"/>
            <a:ext cx="8856984" cy="1143000"/>
          </a:xfrm>
        </p:spPr>
        <p:txBody>
          <a:bodyPr>
            <a:noAutofit/>
          </a:bodyPr>
          <a:lstStyle/>
          <a:p>
            <a:r>
              <a:rPr kumimoji="1" lang="ja-JP" altLang="en-US" sz="5400" dirty="0" smtClean="0">
                <a:latin typeface="HGPｺﾞｼｯｸE" pitchFamily="50" charset="-128"/>
                <a:ea typeface="HGPｺﾞｼｯｸE" pitchFamily="50" charset="-128"/>
              </a:rPr>
              <a:t>ご静聴ありがとうございました</a:t>
            </a:r>
            <a:endParaRPr kumimoji="1" lang="ja-JP" altLang="en-US" sz="5400" dirty="0">
              <a:latin typeface="HGPｺﾞｼｯｸE" pitchFamily="50" charset="-128"/>
              <a:ea typeface="HGPｺﾞｼｯｸE" pitchFamily="50" charset="-128"/>
            </a:endParaRPr>
          </a:p>
        </p:txBody>
      </p:sp>
      <p:sp>
        <p:nvSpPr>
          <p:cNvPr id="4" name="フッター プレースホルダ 3"/>
          <p:cNvSpPr>
            <a:spLocks noGrp="1"/>
          </p:cNvSpPr>
          <p:nvPr>
            <p:ph type="ftr" sz="quarter" idx="11"/>
          </p:nvPr>
        </p:nvSpPr>
        <p:spPr/>
        <p:txBody>
          <a:bodyPr/>
          <a:lstStyle/>
          <a:p>
            <a:r>
              <a:rPr kumimoji="1" lang="ja-JP" altLang="en-US" smtClean="0"/>
              <a:t>岐阜県海津市</a:t>
            </a:r>
            <a:endParaRPr kumimoji="1" lang="ja-JP" altLang="en-US"/>
          </a:p>
        </p:txBody>
      </p:sp>
      <p:pic>
        <p:nvPicPr>
          <p:cNvPr id="5" name="コンテンツ プレースホルダ 4" descr="IMG_3117.jpg"/>
          <p:cNvPicPr>
            <a:picLocks noGrp="1" noChangeAspect="1"/>
          </p:cNvPicPr>
          <p:nvPr>
            <p:ph idx="1"/>
          </p:nvPr>
        </p:nvPicPr>
        <p:blipFill>
          <a:blip r:embed="rId4" cstate="print"/>
          <a:srcRect l="8163" t="11828" r="10436" b="4684"/>
          <a:stretch>
            <a:fillRect/>
          </a:stretch>
        </p:blipFill>
        <p:spPr>
          <a:xfrm>
            <a:off x="1547664" y="1556792"/>
            <a:ext cx="5883766" cy="4525963"/>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6793" y1="53147" x2="26793" y2="53147"/>
                        <a14:foregroundMark x1="62869" y1="53846" x2="62869" y2="53846"/>
                        <a14:foregroundMark x1="91350" y1="65210" x2="91350" y2="65210"/>
                        <a14:foregroundMark x1="49156" y1="87587" x2="49156" y2="87587"/>
                        <a14:foregroundMark x1="54641" y1="91434" x2="54641" y2="91434"/>
                        <a14:foregroundMark x1="57595" y1="97203" x2="57595" y2="97203"/>
                        <a14:foregroundMark x1="40084" y1="97378" x2="40084" y2="97378"/>
                        <a14:foregroundMark x1="51055" y1="97727" x2="51055" y2="97727"/>
                        <a14:foregroundMark x1="43882" y1="97727" x2="43882" y2="97727"/>
                        <a14:foregroundMark x1="33966" y1="98252" x2="33966" y2="98252"/>
                        <a14:foregroundMark x1="31224" y1="98252" x2="31224" y2="98252"/>
                        <a14:foregroundMark x1="36076" y1="97552" x2="36076" y2="97552"/>
                        <a14:foregroundMark x1="44515" y1="96329" x2="44515" y2="96329"/>
                        <a14:foregroundMark x1="42194" y1="96678" x2="42194" y2="96678"/>
                        <a14:foregroundMark x1="45781" y1="98077" x2="45781" y2="98077"/>
                        <a14:foregroundMark x1="53376" y1="97552" x2="53376" y2="97552"/>
                        <a14:foregroundMark x1="48734" y1="96853" x2="48734" y2="96853"/>
                        <a14:foregroundMark x1="55485" y1="96853" x2="55485" y2="96853"/>
                        <a14:foregroundMark x1="59705" y1="96503" x2="59705" y2="96503"/>
                        <a14:foregroundMark x1="63502" y1="96503" x2="63502" y2="96503"/>
                        <a14:foregroundMark x1="70253" y1="8916" x2="70253" y2="8916"/>
                        <a14:foregroundMark x1="70675" y1="10664" x2="70675" y2="10664"/>
                        <a14:foregroundMark x1="62658" y1="8217" x2="62658" y2="8217"/>
                        <a14:foregroundMark x1="72152" y1="9441" x2="72152" y2="9441"/>
                        <a14:foregroundMark x1="66245" y1="53147" x2="66245" y2="53147"/>
                      </a14:backgroundRemoval>
                    </a14:imgEffect>
                  </a14:imgLayer>
                </a14:imgProps>
              </a:ext>
              <a:ext uri="{28A0092B-C50C-407E-A947-70E740481C1C}">
                <a14:useLocalDpi xmlns:a14="http://schemas.microsoft.com/office/drawing/2010/main" val="0"/>
              </a:ext>
            </a:extLst>
          </a:blip>
          <a:stretch>
            <a:fillRect/>
          </a:stretch>
        </p:blipFill>
        <p:spPr>
          <a:xfrm>
            <a:off x="7164288" y="5065136"/>
            <a:ext cx="1484859" cy="1792864"/>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6793" y1="53147" x2="26793" y2="53147"/>
                        <a14:foregroundMark x1="62869" y1="53846" x2="62869" y2="53846"/>
                        <a14:foregroundMark x1="91350" y1="65210" x2="91350" y2="65210"/>
                        <a14:foregroundMark x1="49156" y1="87587" x2="49156" y2="87587"/>
                        <a14:foregroundMark x1="54641" y1="91434" x2="54641" y2="91434"/>
                        <a14:foregroundMark x1="57595" y1="97203" x2="57595" y2="97203"/>
                        <a14:foregroundMark x1="40084" y1="97378" x2="40084" y2="97378"/>
                        <a14:foregroundMark x1="51055" y1="97727" x2="51055" y2="97727"/>
                        <a14:foregroundMark x1="43882" y1="97727" x2="43882" y2="97727"/>
                        <a14:foregroundMark x1="33966" y1="98252" x2="33966" y2="98252"/>
                        <a14:foregroundMark x1="31224" y1="98252" x2="31224" y2="98252"/>
                        <a14:foregroundMark x1="36076" y1="97552" x2="36076" y2="97552"/>
                        <a14:foregroundMark x1="44515" y1="96329" x2="44515" y2="96329"/>
                        <a14:foregroundMark x1="42194" y1="96678" x2="42194" y2="96678"/>
                        <a14:foregroundMark x1="45781" y1="98077" x2="45781" y2="98077"/>
                        <a14:foregroundMark x1="53376" y1="97552" x2="53376" y2="97552"/>
                        <a14:foregroundMark x1="48734" y1="96853" x2="48734" y2="96853"/>
                        <a14:foregroundMark x1="55485" y1="96853" x2="55485" y2="96853"/>
                        <a14:foregroundMark x1="59705" y1="96503" x2="59705" y2="96503"/>
                        <a14:foregroundMark x1="63502" y1="96503" x2="63502" y2="96503"/>
                        <a14:foregroundMark x1="70253" y1="8916" x2="70253" y2="8916"/>
                        <a14:foregroundMark x1="70675" y1="10664" x2="70675" y2="10664"/>
                        <a14:foregroundMark x1="62658" y1="8217" x2="62658" y2="8217"/>
                        <a14:foregroundMark x1="72152" y1="9441" x2="72152" y2="9441"/>
                        <a14:foregroundMark x1="66245" y1="53147" x2="66245" y2="53147"/>
                      </a14:backgroundRemoval>
                    </a14:imgEffect>
                  </a14:imgLayer>
                </a14:imgProps>
              </a:ext>
              <a:ext uri="{28A0092B-C50C-407E-A947-70E740481C1C}">
                <a14:useLocalDpi xmlns:a14="http://schemas.microsoft.com/office/drawing/2010/main" val="0"/>
              </a:ext>
            </a:extLst>
          </a:blip>
          <a:stretch>
            <a:fillRect/>
          </a:stretch>
        </p:blipFill>
        <p:spPr>
          <a:xfrm>
            <a:off x="0" y="-1792864"/>
            <a:ext cx="1484859" cy="17928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0225 0.04213 L 0.00313 -0.99167 " pathEditMode="relative" rAng="0" ptsTypes="AA">
                                      <p:cBhvr>
                                        <p:cTn id="6" dur="1000" fill="hold"/>
                                        <p:tgtEl>
                                          <p:spTgt spid="6"/>
                                        </p:tgtEl>
                                        <p:attrNameLst>
                                          <p:attrName>ppt_x</p:attrName>
                                          <p:attrName>ppt_y</p:attrName>
                                        </p:attrNameLst>
                                      </p:cBhvr>
                                      <p:rCtr x="3" y="-517"/>
                                    </p:animMotion>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0.00156 0.0845 L 0.00156 0.50463 " pathEditMode="relative" rAng="0" ptsTypes="AA">
                                      <p:cBhvr>
                                        <p:cTn id="9" dur="1000" fill="hold"/>
                                        <p:tgtEl>
                                          <p:spTgt spid="7"/>
                                        </p:tgtEl>
                                        <p:attrNameLst>
                                          <p:attrName>ppt_x</p:attrName>
                                          <p:attrName>ppt_y</p:attrName>
                                        </p:attrNameLst>
                                      </p:cBhvr>
                                      <p:rCtr x="0" y="2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7" y="0"/>
            <a:ext cx="9144001" cy="6858000"/>
          </a:xfrm>
          <a:prstGeom prst="rect">
            <a:avLst/>
          </a:prstGeom>
        </p:spPr>
      </p:pic>
      <p:sp>
        <p:nvSpPr>
          <p:cNvPr id="6" name="タイトル 5"/>
          <p:cNvSpPr>
            <a:spLocks noGrp="1"/>
          </p:cNvSpPr>
          <p:nvPr>
            <p:ph type="title"/>
          </p:nvPr>
        </p:nvSpPr>
        <p:spPr>
          <a:xfrm>
            <a:off x="179512" y="2132856"/>
            <a:ext cx="8964488" cy="2448272"/>
          </a:xfrm>
          <a:prstGeom prst="rightArrow">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ln w="0">
                  <a:solidFill>
                    <a:schemeClr val="bg1"/>
                  </a:solidFill>
                </a:ln>
                <a:solidFill>
                  <a:schemeClr val="tx1"/>
                </a:solidFill>
                <a:effectLst>
                  <a:outerShdw blurRad="38100" dist="19050" dir="2700000" algn="tl" rotWithShape="0">
                    <a:schemeClr val="dk1">
                      <a:alpha val="40000"/>
                    </a:schemeClr>
                  </a:outerShdw>
                </a:effectLst>
              </a:rPr>
              <a:t>業務</a:t>
            </a:r>
            <a:r>
              <a:rPr lang="ja-JP" altLang="en-US" sz="4000" dirty="0">
                <a:ln w="0">
                  <a:solidFill>
                    <a:schemeClr val="bg1"/>
                  </a:solidFill>
                </a:ln>
                <a:solidFill>
                  <a:schemeClr val="tx1"/>
                </a:solidFill>
                <a:effectLst>
                  <a:outerShdw blurRad="38100" dist="19050" dir="2700000" algn="tl" rotWithShape="0">
                    <a:schemeClr val="dk1">
                      <a:alpha val="40000"/>
                    </a:schemeClr>
                  </a:outerShdw>
                </a:effectLst>
              </a:rPr>
              <a:t>改善運動実行委員会が始動！！</a:t>
            </a:r>
            <a:endParaRPr kumimoji="1" lang="ja-JP" altLang="en-US" sz="4000" dirty="0">
              <a:ln w="0">
                <a:solidFill>
                  <a:schemeClr val="bg1"/>
                </a:solidFill>
              </a:ln>
              <a:solidFill>
                <a:schemeClr val="tx1"/>
              </a:solidFill>
              <a:effectLst>
                <a:outerShdw blurRad="38100" dist="19050" dir="2700000" algn="tl" rotWithShape="0">
                  <a:schemeClr val="dk1">
                    <a:alpha val="40000"/>
                  </a:schemeClr>
                </a:outerShdw>
              </a:effectLst>
            </a:endParaRPr>
          </a:p>
        </p:txBody>
      </p:sp>
      <p:pic>
        <p:nvPicPr>
          <p:cNvPr id="2" name="図 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7028" y1="11022" x2="67028" y2="11022"/>
                        <a14:foregroundMark x1="71800" y1="13828" x2="71800" y2="13828"/>
                        <a14:foregroundMark x1="65727" y1="19038" x2="65727" y2="19038"/>
                        <a14:foregroundMark x1="93059" y1="75150" x2="93059" y2="75150"/>
                        <a14:foregroundMark x1="92408" y1="78357" x2="92408" y2="78357"/>
                        <a14:foregroundMark x1="88503" y1="71142" x2="88503" y2="71142"/>
                        <a14:foregroundMark x1="67028" y1="62124" x2="67028" y2="62124"/>
                        <a14:foregroundMark x1="23861" y1="62124" x2="23861" y2="62124"/>
                        <a14:foregroundMark x1="8460" y1="63727" x2="8460" y2="63727"/>
                        <a14:foregroundMark x1="14534" y1="72545" x2="14534" y2="72545"/>
                      </a14:backgroundRemoval>
                    </a14:imgEffect>
                  </a14:imgLayer>
                </a14:imgProps>
              </a:ext>
              <a:ext uri="{28A0092B-C50C-407E-A947-70E740481C1C}">
                <a14:useLocalDpi xmlns:a14="http://schemas.microsoft.com/office/drawing/2010/main" val="0"/>
              </a:ext>
            </a:extLst>
          </a:blip>
          <a:stretch>
            <a:fillRect/>
          </a:stretch>
        </p:blipFill>
        <p:spPr>
          <a:xfrm>
            <a:off x="5301715" y="2788821"/>
            <a:ext cx="2902812" cy="3138175"/>
          </a:xfrm>
          <a:prstGeom prst="rect">
            <a:avLst/>
          </a:prstGeom>
        </p:spPr>
      </p:pic>
      <p:sp>
        <p:nvSpPr>
          <p:cNvPr id="4" name="コンテンツ プレースホルダー 3"/>
          <p:cNvSpPr>
            <a:spLocks noGrp="1"/>
          </p:cNvSpPr>
          <p:nvPr>
            <p:ph idx="1"/>
          </p:nvPr>
        </p:nvSpPr>
        <p:spPr>
          <a:xfrm>
            <a:off x="651519" y="783945"/>
            <a:ext cx="8229600" cy="1512167"/>
          </a:xfrm>
        </p:spPr>
        <p:txBody>
          <a:bodyPr>
            <a:normAutofit/>
          </a:bodyPr>
          <a:lstStyle/>
          <a:p>
            <a:pPr marL="0" indent="0">
              <a:buNone/>
            </a:pPr>
            <a:r>
              <a:rPr kumimoji="1" lang="ja-JP" altLang="en-US" dirty="0" smtClean="0"/>
              <a:t>実行委員は全員で</a:t>
            </a:r>
            <a:r>
              <a:rPr kumimoji="1" lang="ja-JP" altLang="en-US" dirty="0" smtClean="0">
                <a:solidFill>
                  <a:srgbClr val="FF0000"/>
                </a:solidFill>
              </a:rPr>
              <a:t>　８　名</a:t>
            </a:r>
            <a:r>
              <a:rPr kumimoji="1" lang="ja-JP" altLang="en-US" dirty="0" smtClean="0"/>
              <a:t>　！！</a:t>
            </a:r>
            <a:endParaRPr kumimoji="1" lang="en-US" altLang="ja-JP" dirty="0" smtClean="0"/>
          </a:p>
          <a:p>
            <a:pPr marL="0" indent="0">
              <a:buNone/>
            </a:pPr>
            <a:r>
              <a:rPr kumimoji="1" lang="ja-JP" altLang="en-US" dirty="0" smtClean="0"/>
              <a:t>　で　</a:t>
            </a:r>
            <a:r>
              <a:rPr lang="ja-JP" altLang="en-US" dirty="0" smtClean="0"/>
              <a:t>す　が</a:t>
            </a:r>
            <a:r>
              <a:rPr kumimoji="1" lang="ja-JP" altLang="en-US" dirty="0" smtClean="0"/>
              <a:t>　・　・　・</a:t>
            </a:r>
            <a:endParaRPr kumimoji="1" lang="ja-JP" altLang="en-US" dirty="0"/>
          </a:p>
        </p:txBody>
      </p:sp>
      <p:sp>
        <p:nvSpPr>
          <p:cNvPr id="9" name="円/楕円 8"/>
          <p:cNvSpPr/>
          <p:nvPr/>
        </p:nvSpPr>
        <p:spPr>
          <a:xfrm>
            <a:off x="603445" y="2304328"/>
            <a:ext cx="4698269" cy="158417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000" b="1" dirty="0" smtClean="0"/>
              <a:t>全員が主事級！！</a:t>
            </a:r>
            <a:endParaRPr kumimoji="1" lang="ja-JP" altLang="en-US" sz="3000" b="1" dirty="0"/>
          </a:p>
        </p:txBody>
      </p:sp>
      <p:sp>
        <p:nvSpPr>
          <p:cNvPr id="10" name="円/楕円 9"/>
          <p:cNvSpPr/>
          <p:nvPr/>
        </p:nvSpPr>
        <p:spPr>
          <a:xfrm>
            <a:off x="631844" y="4442284"/>
            <a:ext cx="4572000" cy="158417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3000" b="1" dirty="0" smtClean="0"/>
              <a:t>平均年齢</a:t>
            </a:r>
            <a:endParaRPr lang="en-US" altLang="ja-JP" sz="3000" b="1" dirty="0" smtClean="0"/>
          </a:p>
          <a:p>
            <a:pPr algn="ctr"/>
            <a:r>
              <a:rPr lang="ja-JP" altLang="en-US" sz="3000" b="1" dirty="0"/>
              <a:t>　</a:t>
            </a:r>
            <a:r>
              <a:rPr lang="ja-JP" altLang="en-US" sz="3000" b="1" dirty="0" smtClean="0"/>
              <a:t>２６歳</a:t>
            </a:r>
            <a:r>
              <a:rPr kumimoji="1" lang="ja-JP" altLang="en-US" sz="3000" b="1" dirty="0" smtClean="0"/>
              <a:t>！！</a:t>
            </a:r>
            <a:endParaRPr kumimoji="1" lang="ja-JP" altLang="en-US" sz="3000" b="1" dirty="0"/>
          </a:p>
        </p:txBody>
      </p:sp>
      <p:sp>
        <p:nvSpPr>
          <p:cNvPr id="8" name="フッター プレースホルダ 7"/>
          <p:cNvSpPr>
            <a:spLocks noGrp="1"/>
          </p:cNvSpPr>
          <p:nvPr>
            <p:ph type="ftr" sz="quarter" idx="11"/>
          </p:nvPr>
        </p:nvSpPr>
        <p:spPr/>
        <p:txBody>
          <a:bodyPr/>
          <a:lstStyle/>
          <a:p>
            <a:r>
              <a:rPr kumimoji="1" lang="ja-JP" altLang="en-US" smtClean="0"/>
              <a:t>岐阜県海津市</a:t>
            </a:r>
            <a:endParaRPr kumimoji="1" lang="ja-JP" altLang="en-US"/>
          </a:p>
        </p:txBody>
      </p:sp>
    </p:spTree>
    <p:custDataLst>
      <p:tags r:id="rId1"/>
    </p:custDataLst>
    <p:extLst>
      <p:ext uri="{BB962C8B-B14F-4D97-AF65-F5344CB8AC3E}">
        <p14:creationId xmlns:p14="http://schemas.microsoft.com/office/powerpoint/2010/main" val="55960950"/>
      </p:ext>
    </p:extLst>
  </p:cSld>
  <p:clrMapOvr>
    <a:masterClrMapping/>
  </p:clrMapOvr>
  <mc:AlternateContent xmlns:mc="http://schemas.openxmlformats.org/markup-compatibility/2006" xmlns:p14="http://schemas.microsoft.com/office/powerpoint/2010/main">
    <mc:Choice Requires="p14">
      <p:transition spd="slow" p14:dur="2000" advTm="11698"/>
    </mc:Choice>
    <mc:Fallback xmlns="">
      <p:transition spd="slow" advTm="11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98281 -0.00139 " pathEditMode="relative" ptsTypes="AA">
                                      <p:cBhvr>
                                        <p:cTn id="6" dur="15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1000"/>
                                        <p:tgtEl>
                                          <p:spTgt spid="4">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ircle(in)">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2000"/>
                            </p:stCondLst>
                            <p:childTnLst>
                              <p:par>
                                <p:cTn id="25" presetID="45"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500"/>
                                        <p:tgtEl>
                                          <p:spTgt spid="2"/>
                                        </p:tgtEl>
                                      </p:cBhvr>
                                    </p:animEffect>
                                    <p:anim calcmode="lin" valueType="num">
                                      <p:cBhvr>
                                        <p:cTn id="28" dur="1500" fill="hold"/>
                                        <p:tgtEl>
                                          <p:spTgt spid="2"/>
                                        </p:tgtEl>
                                        <p:attrNameLst>
                                          <p:attrName>ppt_w</p:attrName>
                                        </p:attrNameLst>
                                      </p:cBhvr>
                                      <p:tavLst>
                                        <p:tav tm="0" fmla="#ppt_w*sin(2.5*pi*$)">
                                          <p:val>
                                            <p:fltVal val="0"/>
                                          </p:val>
                                        </p:tav>
                                        <p:tav tm="100000">
                                          <p:val>
                                            <p:fltVal val="1"/>
                                          </p:val>
                                        </p:tav>
                                      </p:tavLst>
                                    </p:anim>
                                    <p:anim calcmode="lin" valueType="num">
                                      <p:cBhvr>
                                        <p:cTn id="29" dur="1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3" name="コンテンツ プレースホルダー 2"/>
          <p:cNvSpPr>
            <a:spLocks noGrp="1"/>
          </p:cNvSpPr>
          <p:nvPr>
            <p:ph idx="1"/>
          </p:nvPr>
        </p:nvSpPr>
        <p:spPr/>
        <p:txBody>
          <a:bodyPr/>
          <a:lstStyle/>
          <a:p>
            <a:pPr lvl="1">
              <a:buNone/>
            </a:pPr>
            <a:endParaRPr kumimoji="1" lang="en-US" altLang="ja-JP" dirty="0" smtClean="0"/>
          </a:p>
          <a:p>
            <a:pPr lvl="1">
              <a:buNone/>
            </a:pPr>
            <a:endParaRPr kumimoji="1" lang="ja-JP" altLang="en-US" dirty="0"/>
          </a:p>
        </p:txBody>
      </p:sp>
      <p:sp>
        <p:nvSpPr>
          <p:cNvPr id="4" name="コンテンツ プレースホルダー 2"/>
          <p:cNvSpPr txBox="1">
            <a:spLocks/>
          </p:cNvSpPr>
          <p:nvPr/>
        </p:nvSpPr>
        <p:spPr>
          <a:xfrm>
            <a:off x="445638" y="1340768"/>
            <a:ext cx="8229600"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None/>
            </a:pPr>
            <a:r>
              <a:rPr lang="ja-JP" altLang="en-US" sz="5400" dirty="0" smtClean="0"/>
              <a:t>　</a:t>
            </a:r>
            <a:r>
              <a:rPr lang="ja-JP" altLang="en-US" sz="6000" dirty="0" smtClean="0">
                <a:latin typeface="+mj-ea"/>
                <a:ea typeface="+mj-ea"/>
              </a:rPr>
              <a:t>市役所に入庁してまだ日が浅い私たちだからこそ気づくことのできる業務改善運動を目指す☆</a:t>
            </a:r>
            <a:endParaRPr lang="en-US" altLang="ja-JP" sz="6000" dirty="0" smtClean="0">
              <a:latin typeface="+mj-ea"/>
              <a:ea typeface="+mj-ea"/>
            </a:endParaRPr>
          </a:p>
          <a:p>
            <a:pPr marL="0" indent="0">
              <a:buFont typeface="Arial" pitchFamily="34" charset="0"/>
              <a:buNone/>
            </a:pPr>
            <a:endParaRPr lang="en-US" altLang="ja-JP" dirty="0" smtClean="0"/>
          </a:p>
          <a:p>
            <a:pPr marL="0" indent="0">
              <a:buFont typeface="Arial" pitchFamily="34" charset="0"/>
              <a:buNone/>
            </a:pPr>
            <a:endParaRPr lang="ja-JP" altLang="en-US" dirty="0"/>
          </a:p>
        </p:txBody>
      </p:sp>
      <p:sp>
        <p:nvSpPr>
          <p:cNvPr id="6" name="フッター プレースホルダ 5"/>
          <p:cNvSpPr>
            <a:spLocks noGrp="1"/>
          </p:cNvSpPr>
          <p:nvPr>
            <p:ph type="ftr" sz="quarter" idx="11"/>
          </p:nvPr>
        </p:nvSpPr>
        <p:spPr/>
        <p:txBody>
          <a:bodyPr/>
          <a:lstStyle/>
          <a:p>
            <a:r>
              <a:rPr kumimoji="1" lang="ja-JP" altLang="en-US" smtClean="0"/>
              <a:t>岐阜県海津市</a:t>
            </a:r>
            <a:endParaRPr kumimoji="1" lang="ja-JP" altLang="en-US"/>
          </a:p>
        </p:txBody>
      </p:sp>
    </p:spTree>
    <p:extLst>
      <p:ext uri="{BB962C8B-B14F-4D97-AF65-F5344CB8AC3E}">
        <p14:creationId xmlns:p14="http://schemas.microsoft.com/office/powerpoint/2010/main" val="86512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2" name="タイトル 1"/>
          <p:cNvSpPr>
            <a:spLocks noGrp="1"/>
          </p:cNvSpPr>
          <p:nvPr>
            <p:ph type="title"/>
          </p:nvPr>
        </p:nvSpPr>
        <p:spPr>
          <a:solidFill>
            <a:srgbClr val="FFFF00"/>
          </a:solidFill>
        </p:spPr>
        <p:txBody>
          <a:bodyPr/>
          <a:lstStyle/>
          <a:p>
            <a:r>
              <a:rPr kumimoji="1" lang="ja-JP" altLang="en-US" dirty="0" smtClean="0">
                <a:latin typeface="+mj-ea"/>
              </a:rPr>
              <a:t>まずは情報リサーチ☆</a:t>
            </a:r>
            <a:endParaRPr kumimoji="1" lang="ja-JP" altLang="en-US" dirty="0">
              <a:latin typeface="+mj-ea"/>
            </a:endParaRPr>
          </a:p>
        </p:txBody>
      </p:sp>
      <p:pic>
        <p:nvPicPr>
          <p:cNvPr id="4" name="図 3" descr="IMG_4544.JPG"/>
          <p:cNvPicPr>
            <a:picLocks noChangeAspect="1"/>
          </p:cNvPicPr>
          <p:nvPr/>
        </p:nvPicPr>
        <p:blipFill>
          <a:blip r:embed="rId4" cstate="print"/>
          <a:stretch>
            <a:fillRect/>
          </a:stretch>
        </p:blipFill>
        <p:spPr>
          <a:xfrm>
            <a:off x="3995936" y="3242346"/>
            <a:ext cx="3827917" cy="2870938"/>
          </a:xfrm>
          <a:prstGeom prst="rect">
            <a:avLst/>
          </a:prstGeom>
        </p:spPr>
      </p:pic>
      <p:sp>
        <p:nvSpPr>
          <p:cNvPr id="6" name="フッター プレースホルダ 5"/>
          <p:cNvSpPr>
            <a:spLocks noGrp="1"/>
          </p:cNvSpPr>
          <p:nvPr>
            <p:ph type="ftr" sz="quarter" idx="11"/>
          </p:nvPr>
        </p:nvSpPr>
        <p:spPr/>
        <p:txBody>
          <a:bodyPr/>
          <a:lstStyle/>
          <a:p>
            <a:r>
              <a:rPr kumimoji="1" lang="ja-JP" altLang="en-US" smtClean="0"/>
              <a:t>岐阜県海津市</a:t>
            </a:r>
            <a:endParaRPr kumimoji="1" lang="ja-JP" altLang="en-US"/>
          </a:p>
        </p:txBody>
      </p:sp>
      <p:sp>
        <p:nvSpPr>
          <p:cNvPr id="7" name="コンテンツ プレースホルダー 2"/>
          <p:cNvSpPr txBox="1">
            <a:spLocks/>
          </p:cNvSpPr>
          <p:nvPr/>
        </p:nvSpPr>
        <p:spPr>
          <a:xfrm>
            <a:off x="539552" y="1824708"/>
            <a:ext cx="8229600" cy="1820316"/>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lang="ja-JP" altLang="en-US" sz="3600" dirty="0" smtClean="0">
                <a:latin typeface="+mj-ea"/>
                <a:ea typeface="+mj-ea"/>
              </a:rPr>
              <a:t>業務改善がどういったものなのか、過去の資料や他の自治体の改善を</a:t>
            </a:r>
            <a:r>
              <a:rPr kumimoji="1" lang="en-US" altLang="ja-JP" sz="3600" b="0" i="0" u="none" strike="noStrike" kern="1200" cap="none" spc="0" normalizeH="0" baseline="0" noProof="0" dirty="0" smtClean="0">
                <a:ln>
                  <a:noFill/>
                </a:ln>
                <a:solidFill>
                  <a:schemeClr val="tx1"/>
                </a:solidFill>
                <a:effectLst/>
                <a:uLnTx/>
                <a:uFillTx/>
                <a:latin typeface="+mj-ea"/>
                <a:ea typeface="+mj-ea"/>
              </a:rPr>
              <a:t>Check</a:t>
            </a:r>
            <a:r>
              <a:rPr kumimoji="1" lang="ja-JP" altLang="en-US" sz="3600" b="0" i="0" u="none" strike="noStrike" kern="1200" cap="none" spc="0" normalizeH="0" baseline="0" noProof="0" dirty="0" smtClean="0">
                <a:ln>
                  <a:noFill/>
                </a:ln>
                <a:solidFill>
                  <a:schemeClr val="tx1"/>
                </a:solidFill>
                <a:effectLst/>
                <a:uLnTx/>
                <a:uFillTx/>
                <a:latin typeface="+mj-ea"/>
                <a:ea typeface="+mj-ea"/>
              </a:rPr>
              <a:t>！！</a:t>
            </a:r>
            <a:endParaRPr kumimoji="1" lang="en-US" altLang="ja-JP" sz="3600" b="0" i="0" u="none" strike="noStrike" kern="1200" cap="none" spc="0" normalizeH="0" baseline="0" noProof="0" dirty="0" smtClean="0">
              <a:ln>
                <a:noFill/>
              </a:ln>
              <a:solidFill>
                <a:schemeClr val="tx1"/>
              </a:solidFill>
              <a:effectLst/>
              <a:uLnTx/>
              <a:uFillTx/>
              <a:latin typeface="+mj-ea"/>
              <a:ea typeface="+mj-ea"/>
            </a:endParaRPr>
          </a:p>
        </p:txBody>
      </p:sp>
    </p:spTree>
    <p:extLst>
      <p:ext uri="{BB962C8B-B14F-4D97-AF65-F5344CB8AC3E}">
        <p14:creationId xmlns:p14="http://schemas.microsoft.com/office/powerpoint/2010/main" val="282036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20470" cy="6858000"/>
          </a:xfrm>
          <a:prstGeom prst="rect">
            <a:avLst/>
          </a:prstGeom>
        </p:spPr>
      </p:pic>
      <p:sp>
        <p:nvSpPr>
          <p:cNvPr id="2" name="タイトル 1"/>
          <p:cNvSpPr>
            <a:spLocks noGrp="1"/>
          </p:cNvSpPr>
          <p:nvPr>
            <p:ph type="title"/>
          </p:nvPr>
        </p:nvSpPr>
        <p:spPr>
          <a:xfrm>
            <a:off x="457200" y="692696"/>
            <a:ext cx="8229600" cy="1143000"/>
          </a:xfrm>
          <a:solidFill>
            <a:srgbClr val="FFFF00"/>
          </a:solidFill>
        </p:spPr>
        <p:txBody>
          <a:bodyPr>
            <a:noAutofit/>
          </a:bodyPr>
          <a:lstStyle/>
          <a:p>
            <a:r>
              <a:rPr kumimoji="1" lang="ja-JP" altLang="en-US" sz="4000" dirty="0" smtClean="0">
                <a:latin typeface="+mj-ea"/>
              </a:rPr>
              <a:t>過去の業務改善運動後の</a:t>
            </a:r>
            <a:r>
              <a:rPr kumimoji="1" lang="en-US" altLang="ja-JP" sz="4000" dirty="0" smtClean="0">
                <a:latin typeface="+mj-ea"/>
              </a:rPr>
              <a:t/>
            </a:r>
            <a:br>
              <a:rPr kumimoji="1" lang="en-US" altLang="ja-JP" sz="4000" dirty="0" smtClean="0">
                <a:latin typeface="+mj-ea"/>
              </a:rPr>
            </a:br>
            <a:r>
              <a:rPr lang="ja-JP" altLang="en-US" sz="4000" dirty="0" smtClean="0">
                <a:latin typeface="+mj-ea"/>
              </a:rPr>
              <a:t>職員</a:t>
            </a:r>
            <a:r>
              <a:rPr kumimoji="1" lang="ja-JP" altLang="en-US" sz="4000" dirty="0" smtClean="0">
                <a:latin typeface="+mj-ea"/>
              </a:rPr>
              <a:t>アンケート</a:t>
            </a:r>
            <a:endParaRPr kumimoji="1" lang="ja-JP" altLang="en-US" sz="4000" dirty="0">
              <a:latin typeface="+mj-ea"/>
            </a:endParaRPr>
          </a:p>
        </p:txBody>
      </p:sp>
      <p:sp>
        <p:nvSpPr>
          <p:cNvPr id="4" name="フッター プレースホルダ 3"/>
          <p:cNvSpPr>
            <a:spLocks noGrp="1"/>
          </p:cNvSpPr>
          <p:nvPr>
            <p:ph type="ftr" sz="quarter" idx="11"/>
          </p:nvPr>
        </p:nvSpPr>
        <p:spPr/>
        <p:txBody>
          <a:bodyPr/>
          <a:lstStyle/>
          <a:p>
            <a:r>
              <a:rPr kumimoji="1" lang="ja-JP" altLang="en-US" dirty="0" smtClean="0"/>
              <a:t>岐阜県海津市</a:t>
            </a:r>
            <a:endParaRPr kumimoji="1" lang="ja-JP" altLang="en-US" dirty="0"/>
          </a:p>
        </p:txBody>
      </p:sp>
      <p:sp>
        <p:nvSpPr>
          <p:cNvPr id="8" name="円形吹き出し 7"/>
          <p:cNvSpPr/>
          <p:nvPr/>
        </p:nvSpPr>
        <p:spPr>
          <a:xfrm>
            <a:off x="971600" y="2060848"/>
            <a:ext cx="7344816" cy="3960440"/>
          </a:xfrm>
          <a:prstGeom prst="wedgeEllipseCallout">
            <a:avLst>
              <a:gd name="adj1" fmla="val 43415"/>
              <a:gd name="adj2" fmla="val 49312"/>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4000" dirty="0" smtClean="0">
                <a:latin typeface="HGPｺﾞｼｯｸE" panose="020B0900000000000000" pitchFamily="50" charset="-128"/>
                <a:ea typeface="HGPｺﾞｼｯｸE" panose="020B0900000000000000" pitchFamily="50" charset="-128"/>
              </a:rPr>
              <a:t>海津市</a:t>
            </a:r>
            <a:r>
              <a:rPr lang="ja-JP" altLang="en-US" sz="4000" dirty="0">
                <a:latin typeface="HGPｺﾞｼｯｸE" panose="020B0900000000000000" pitchFamily="50" charset="-128"/>
                <a:ea typeface="HGPｺﾞｼｯｸE" panose="020B0900000000000000" pitchFamily="50" charset="-128"/>
              </a:rPr>
              <a:t>役所全体</a:t>
            </a:r>
            <a:r>
              <a:rPr lang="ja-JP" altLang="en-US" sz="4000" dirty="0" smtClean="0">
                <a:latin typeface="HGPｺﾞｼｯｸE" panose="020B0900000000000000" pitchFamily="50" charset="-128"/>
                <a:ea typeface="HGPｺﾞｼｯｸE" panose="020B0900000000000000" pitchFamily="50" charset="-128"/>
              </a:rPr>
              <a:t>で</a:t>
            </a:r>
            <a:endParaRPr lang="en-US" altLang="ja-JP" sz="4000" dirty="0" smtClean="0">
              <a:latin typeface="HGPｺﾞｼｯｸE" panose="020B0900000000000000" pitchFamily="50" charset="-128"/>
              <a:ea typeface="HGPｺﾞｼｯｸE" panose="020B0900000000000000" pitchFamily="50" charset="-128"/>
            </a:endParaRPr>
          </a:p>
          <a:p>
            <a:pPr algn="ctr"/>
            <a:r>
              <a:rPr lang="ja-JP" altLang="en-US" sz="4000" dirty="0" smtClean="0">
                <a:latin typeface="HGPｺﾞｼｯｸE" panose="020B0900000000000000" pitchFamily="50" charset="-128"/>
                <a:ea typeface="HGPｺﾞｼｯｸE" panose="020B0900000000000000" pitchFamily="50" charset="-128"/>
              </a:rPr>
              <a:t>ひとつ</a:t>
            </a:r>
            <a:r>
              <a:rPr lang="ja-JP" altLang="en-US" sz="4000" dirty="0">
                <a:latin typeface="HGPｺﾞｼｯｸE" panose="020B0900000000000000" pitchFamily="50" charset="-128"/>
                <a:ea typeface="HGPｺﾞｼｯｸE" panose="020B0900000000000000" pitchFamily="50" charset="-128"/>
              </a:rPr>
              <a:t>の事</a:t>
            </a:r>
            <a:r>
              <a:rPr lang="ja-JP" altLang="en-US" sz="4000" dirty="0" smtClean="0">
                <a:latin typeface="HGPｺﾞｼｯｸE" panose="020B0900000000000000" pitchFamily="50" charset="-128"/>
                <a:ea typeface="HGPｺﾞｼｯｸE" panose="020B0900000000000000" pitchFamily="50" charset="-128"/>
              </a:rPr>
              <a:t>に</a:t>
            </a:r>
            <a:endParaRPr lang="en-US" altLang="ja-JP" sz="4000" dirty="0" smtClean="0">
              <a:latin typeface="HGPｺﾞｼｯｸE" panose="020B0900000000000000" pitchFamily="50" charset="-128"/>
              <a:ea typeface="HGPｺﾞｼｯｸE" panose="020B0900000000000000" pitchFamily="50" charset="-128"/>
            </a:endParaRPr>
          </a:p>
          <a:p>
            <a:pPr algn="ctr"/>
            <a:r>
              <a:rPr lang="ja-JP" altLang="en-US" sz="4000" dirty="0" smtClean="0">
                <a:latin typeface="HGPｺﾞｼｯｸE" panose="020B0900000000000000" pitchFamily="50" charset="-128"/>
                <a:ea typeface="HGPｺﾞｼｯｸE" panose="020B0900000000000000" pitchFamily="50" charset="-128"/>
              </a:rPr>
              <a:t>取り組んではどうか</a:t>
            </a:r>
            <a:endParaRPr lang="en-US" altLang="ja-JP" sz="4000" dirty="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rot="20883817">
            <a:off x="504910" y="1968970"/>
            <a:ext cx="2733581" cy="1343418"/>
          </a:xfrm>
          <a:prstGeom prst="roundRect">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7200" dirty="0" smtClean="0">
                <a:solidFill>
                  <a:srgbClr val="FF0000"/>
                </a:solidFill>
                <a:latin typeface="HGP創英ﾌﾟﾚｾﾞﾝｽEB" pitchFamily="18" charset="-128"/>
                <a:ea typeface="HGP創英ﾌﾟﾚｾﾞﾝｽEB" pitchFamily="18" charset="-128"/>
              </a:rPr>
              <a:t>採用</a:t>
            </a:r>
            <a:endParaRPr kumimoji="1" lang="ja-JP" altLang="en-US" sz="7200" dirty="0">
              <a:solidFill>
                <a:srgbClr val="FF0000"/>
              </a:solidFill>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0" presetClass="entr" presetSubtype="0" fill="hold" grpId="0" nodeType="with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2" name="角丸四角形 4"/>
          <p:cNvSpPr/>
          <p:nvPr/>
        </p:nvSpPr>
        <p:spPr>
          <a:xfrm>
            <a:off x="524717" y="525470"/>
            <a:ext cx="8094566" cy="5694355"/>
          </a:xfrm>
          <a:prstGeom prst="roundRect">
            <a:avLst/>
          </a:prstGeom>
          <a:noFill/>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endParaRPr kumimoji="1" lang="ja-JP" altLang="en-US" sz="9600" kern="1200" dirty="0">
              <a:solidFill>
                <a:schemeClr val="tx1"/>
              </a:solidFill>
              <a:latin typeface="HGP創英角ｺﾞｼｯｸUB" pitchFamily="50" charset="-128"/>
              <a:ea typeface="HGP創英角ｺﾞｼｯｸUB" pitchFamily="50" charset="-128"/>
            </a:endParaRPr>
          </a:p>
        </p:txBody>
      </p:sp>
      <p:sp>
        <p:nvSpPr>
          <p:cNvPr id="9" name="タイトル 8"/>
          <p:cNvSpPr>
            <a:spLocks noGrp="1"/>
          </p:cNvSpPr>
          <p:nvPr>
            <p:ph type="title"/>
          </p:nvPr>
        </p:nvSpPr>
        <p:spPr>
          <a:solidFill>
            <a:srgbClr val="FFFF00"/>
          </a:solidFill>
        </p:spPr>
        <p:txBody>
          <a:bodyPr>
            <a:normAutofit fontScale="90000"/>
          </a:bodyPr>
          <a:lstStyle/>
          <a:p>
            <a:pPr lvl="0"/>
            <a:r>
              <a:rPr lang="ja-JP" altLang="en-US" dirty="0" smtClean="0">
                <a:latin typeface="+mj-ea"/>
              </a:rPr>
              <a:t>市役所にどんな課題があるのか・・・</a:t>
            </a:r>
            <a:endParaRPr kumimoji="1" lang="ja-JP" altLang="en-US" dirty="0">
              <a:latin typeface="+mj-ea"/>
            </a:endParaRPr>
          </a:p>
        </p:txBody>
      </p:sp>
      <p:sp>
        <p:nvSpPr>
          <p:cNvPr id="10" name="コンテンツ プレースホルダ 9"/>
          <p:cNvSpPr>
            <a:spLocks noGrp="1"/>
          </p:cNvSpPr>
          <p:nvPr>
            <p:ph idx="1"/>
          </p:nvPr>
        </p:nvSpPr>
        <p:spPr>
          <a:xfrm>
            <a:off x="457200" y="1772816"/>
            <a:ext cx="8229600" cy="4353347"/>
          </a:xfrm>
        </p:spPr>
        <p:txBody>
          <a:bodyPr>
            <a:normAutofit/>
          </a:bodyPr>
          <a:lstStyle/>
          <a:p>
            <a:pPr lvl="0">
              <a:buNone/>
            </a:pPr>
            <a:r>
              <a:rPr lang="ja-JP" altLang="en-US" sz="4800" dirty="0" smtClean="0">
                <a:latin typeface="HGPｺﾞｼｯｸE" pitchFamily="50" charset="-128"/>
                <a:ea typeface="HGPｺﾞｼｯｸE" pitchFamily="50" charset="-128"/>
              </a:rPr>
              <a:t>・実行委員で情報収集</a:t>
            </a:r>
            <a:endParaRPr lang="en-US" altLang="ja-JP" sz="4800" dirty="0" smtClean="0">
              <a:latin typeface="HGPｺﾞｼｯｸE" pitchFamily="50" charset="-128"/>
              <a:ea typeface="HGPｺﾞｼｯｸE" pitchFamily="50" charset="-128"/>
            </a:endParaRPr>
          </a:p>
          <a:p>
            <a:pPr lvl="0">
              <a:buNone/>
            </a:pPr>
            <a:r>
              <a:rPr lang="ja-JP" altLang="en-US" sz="4800" dirty="0" smtClean="0">
                <a:latin typeface="+mj-ea"/>
                <a:ea typeface="+mj-ea"/>
              </a:rPr>
              <a:t>・</a:t>
            </a:r>
            <a:r>
              <a:rPr lang="ja-JP" altLang="en-US" sz="4800" dirty="0" smtClean="0">
                <a:latin typeface="HGPｺﾞｼｯｸE" pitchFamily="50" charset="-128"/>
                <a:ea typeface="HGPｺﾞｼｯｸE" pitchFamily="50" charset="-128"/>
              </a:rPr>
              <a:t>全職員から</a:t>
            </a:r>
            <a:r>
              <a:rPr lang="ja-JP" altLang="en-US" sz="4800" dirty="0" smtClean="0">
                <a:solidFill>
                  <a:srgbClr val="FF0000"/>
                </a:solidFill>
                <a:latin typeface="HGPｺﾞｼｯｸE" pitchFamily="50" charset="-128"/>
                <a:ea typeface="HGPｺﾞｼｯｸE" pitchFamily="50" charset="-128"/>
              </a:rPr>
              <a:t>改善提案を募集</a:t>
            </a:r>
          </a:p>
        </p:txBody>
      </p:sp>
      <p:sp>
        <p:nvSpPr>
          <p:cNvPr id="5" name="フッター プレースホルダ 4"/>
          <p:cNvSpPr>
            <a:spLocks noGrp="1"/>
          </p:cNvSpPr>
          <p:nvPr>
            <p:ph type="ftr" sz="quarter" idx="11"/>
          </p:nvPr>
        </p:nvSpPr>
        <p:spPr/>
        <p:txBody>
          <a:bodyPr/>
          <a:lstStyle/>
          <a:p>
            <a:r>
              <a:rPr kumimoji="1" lang="ja-JP" altLang="en-US" smtClean="0"/>
              <a:t>岐阜県海津市</a:t>
            </a:r>
            <a:endParaRPr kumimoji="1" lang="ja-JP" altLang="en-US"/>
          </a:p>
        </p:txBody>
      </p:sp>
      <p:pic>
        <p:nvPicPr>
          <p:cNvPr id="1026" name="Picture 2" descr="C:\Users\tomomi-kasuga\AppData\Local\Microsoft\Windows\Temporary Internet Files\Content.IE5\Y30E4ISJ\gi01a201503101600[1].jpg"/>
          <p:cNvPicPr>
            <a:picLocks noChangeAspect="1" noChangeArrowheads="1"/>
          </p:cNvPicPr>
          <p:nvPr/>
        </p:nvPicPr>
        <p:blipFill>
          <a:blip r:embed="rId4" cstate="print"/>
          <a:srcRect/>
          <a:stretch>
            <a:fillRect/>
          </a:stretch>
        </p:blipFill>
        <p:spPr bwMode="auto">
          <a:xfrm>
            <a:off x="5652120" y="3716770"/>
            <a:ext cx="1800199" cy="2205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trips(downRight)">
                                      <p:cBhvr>
                                        <p:cTn id="12" dur="500"/>
                                        <p:tgtEl>
                                          <p:spTgt spid="10">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strips(downRight)">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図 3" descr="00357.png"/>
          <p:cNvPicPr>
            <a:picLocks noChangeAspect="1"/>
          </p:cNvPicPr>
          <p:nvPr/>
        </p:nvPicPr>
        <p:blipFill>
          <a:blip r:embed="rId3" cstate="print"/>
          <a:stretch>
            <a:fillRect/>
          </a:stretch>
        </p:blipFill>
        <p:spPr>
          <a:xfrm>
            <a:off x="323528" y="1268760"/>
            <a:ext cx="8352928" cy="4104456"/>
          </a:xfrm>
          <a:prstGeom prst="rect">
            <a:avLst/>
          </a:prstGeom>
        </p:spPr>
      </p:pic>
      <p:sp>
        <p:nvSpPr>
          <p:cNvPr id="2" name="角丸四角形 4"/>
          <p:cNvSpPr/>
          <p:nvPr/>
        </p:nvSpPr>
        <p:spPr>
          <a:xfrm>
            <a:off x="611560" y="1340768"/>
            <a:ext cx="8136904" cy="3024336"/>
          </a:xfrm>
          <a:prstGeom prst="roundRect">
            <a:avLst/>
          </a:prstGeom>
          <a:noFill/>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ja-JP" sz="8800" b="0" kern="1200" dirty="0" smtClean="0">
                <a:solidFill>
                  <a:srgbClr val="FF0000"/>
                </a:solidFill>
                <a:latin typeface="HGP創英ﾌﾟﾚｾﾞﾝｽEB" pitchFamily="18" charset="-128"/>
                <a:ea typeface="HGP創英ﾌﾟﾚｾﾞﾝｽEB" pitchFamily="18" charset="-128"/>
              </a:rPr>
              <a:t>他課の業務内容がわからない</a:t>
            </a:r>
            <a:r>
              <a:rPr lang="ja-JP" altLang="en-US" sz="8800" dirty="0" smtClean="0">
                <a:solidFill>
                  <a:srgbClr val="FF0000"/>
                </a:solidFill>
                <a:latin typeface="HGP創英ﾌﾟﾚｾﾞﾝｽEB" pitchFamily="18" charset="-128"/>
                <a:ea typeface="HGP創英ﾌﾟﾚｾﾞﾝｽEB" pitchFamily="18" charset="-128"/>
              </a:rPr>
              <a:t>　　　　　　　　　　　　　　　　　　　　　　　　</a:t>
            </a:r>
          </a:p>
        </p:txBody>
      </p:sp>
      <p:pic>
        <p:nvPicPr>
          <p:cNvPr id="5" name="Picture 3" descr="C:\Users\tomomi-kasuga\AppData\Local\Microsoft\Windows\Temporary Internet Files\Content.IE5\JEKP5V6C\lgi01b201405310800[1].jpg"/>
          <p:cNvPicPr>
            <a:picLocks noChangeAspect="1" noChangeArrowheads="1"/>
          </p:cNvPicPr>
          <p:nvPr/>
        </p:nvPicPr>
        <p:blipFill>
          <a:blip r:embed="rId4" cstate="print"/>
          <a:srcRect/>
          <a:stretch>
            <a:fillRect/>
          </a:stretch>
        </p:blipFill>
        <p:spPr bwMode="auto">
          <a:xfrm>
            <a:off x="4067944" y="4797152"/>
            <a:ext cx="1270045" cy="1615560"/>
          </a:xfrm>
          <a:prstGeom prst="rect">
            <a:avLst/>
          </a:prstGeom>
          <a:noFill/>
        </p:spPr>
      </p:pic>
      <p:sp>
        <p:nvSpPr>
          <p:cNvPr id="6" name="テキスト ボックス 5"/>
          <p:cNvSpPr txBox="1"/>
          <p:nvPr/>
        </p:nvSpPr>
        <p:spPr>
          <a:xfrm>
            <a:off x="251520" y="260648"/>
            <a:ext cx="6840760" cy="830997"/>
          </a:xfrm>
          <a:prstGeom prst="rect">
            <a:avLst/>
          </a:prstGeom>
          <a:noFill/>
        </p:spPr>
        <p:txBody>
          <a:bodyPr wrap="square" rtlCol="0">
            <a:spAutoFit/>
          </a:bodyPr>
          <a:lstStyle/>
          <a:p>
            <a:r>
              <a:rPr lang="ja-JP" altLang="en-US" sz="4800" dirty="0" smtClean="0">
                <a:solidFill>
                  <a:schemeClr val="bg1"/>
                </a:solidFill>
              </a:rPr>
              <a:t>職員からいただいた</a:t>
            </a:r>
            <a:r>
              <a:rPr kumimoji="1" lang="ja-JP" altLang="en-US" sz="4800" dirty="0" smtClean="0">
                <a:solidFill>
                  <a:schemeClr val="bg1"/>
                </a:solidFill>
              </a:rPr>
              <a:t>意見</a:t>
            </a:r>
            <a:endParaRPr kumimoji="1" lang="ja-JP" altLang="en-US" sz="4800" dirty="0">
              <a:solidFill>
                <a:schemeClr val="bg1"/>
              </a:solidFill>
            </a:endParaRPr>
          </a:p>
        </p:txBody>
      </p:sp>
      <p:sp>
        <p:nvSpPr>
          <p:cNvPr id="7" name="フッター プレースホルダ 6"/>
          <p:cNvSpPr>
            <a:spLocks noGrp="1"/>
          </p:cNvSpPr>
          <p:nvPr>
            <p:ph type="ftr" sz="quarter" idx="11"/>
          </p:nvPr>
        </p:nvSpPr>
        <p:spPr/>
        <p:txBody>
          <a:bodyPr/>
          <a:lstStyle/>
          <a:p>
            <a:r>
              <a:rPr kumimoji="1" lang="ja-JP" altLang="en-US" smtClean="0"/>
              <a:t>岐阜県海津市</a:t>
            </a:r>
            <a:endParaRPr kumimoji="1" lang="ja-JP" altLang="en-US"/>
          </a:p>
        </p:txBody>
      </p:sp>
    </p:spTree>
  </p:cSld>
  <p:clrMapOvr>
    <a:masterClrMapping/>
  </p:clrMapOvr>
  <p:transition spd="med">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7" name="フッター プレースホルダ 6"/>
          <p:cNvSpPr>
            <a:spLocks noGrp="1"/>
          </p:cNvSpPr>
          <p:nvPr>
            <p:ph type="ftr" sz="quarter" idx="11"/>
          </p:nvPr>
        </p:nvSpPr>
        <p:spPr/>
        <p:txBody>
          <a:bodyPr/>
          <a:lstStyle/>
          <a:p>
            <a:r>
              <a:rPr kumimoji="1" lang="ja-JP" altLang="en-US" smtClean="0"/>
              <a:t>岐阜県海津市</a:t>
            </a:r>
            <a:endParaRPr kumimoji="1" lang="ja-JP" altLang="en-US"/>
          </a:p>
        </p:txBody>
      </p:sp>
      <p:sp>
        <p:nvSpPr>
          <p:cNvPr id="12" name="コンテンツ プレースホルダー 4"/>
          <p:cNvSpPr txBox="1">
            <a:spLocks/>
          </p:cNvSpPr>
          <p:nvPr/>
        </p:nvSpPr>
        <p:spPr>
          <a:xfrm>
            <a:off x="539552" y="637283"/>
            <a:ext cx="8229600" cy="1440159"/>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・統合庁舎に伴う</a:t>
            </a:r>
            <a:r>
              <a:rPr kumimoji="1" lang="ja-JP" altLang="en-US" sz="3600" b="0" i="0" u="none" strike="noStrike" kern="1200" cap="none" spc="0" normalizeH="0" baseline="0" noProof="0" dirty="0" smtClean="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組織再編</a:t>
            </a:r>
            <a:r>
              <a:rPr kumimoji="1" lang="ja-JP" altLang="en-US" sz="3600" b="0" i="0" u="none"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で課の名称や業務が変わってしまった・・・</a:t>
            </a:r>
            <a:endParaRPr kumimoji="1" lang="en-US" altLang="ja-JP" sz="3600" b="0" i="0" u="none"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p:txBody>
      </p:sp>
      <p:sp>
        <p:nvSpPr>
          <p:cNvPr id="13" name="コンテンツ プレースホルダー 4"/>
          <p:cNvSpPr txBox="1">
            <a:spLocks/>
          </p:cNvSpPr>
          <p:nvPr/>
        </p:nvSpPr>
        <p:spPr>
          <a:xfrm>
            <a:off x="556722" y="2141220"/>
            <a:ext cx="8229600" cy="1584176"/>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・職員ですら各課の業務内容が分からない・・・</a:t>
            </a:r>
            <a:endParaRPr kumimoji="1" lang="en-US" altLang="ja-JP" sz="3600" b="0" i="0" u="none"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p:txBody>
      </p:sp>
      <p:sp>
        <p:nvSpPr>
          <p:cNvPr id="6" name="テキスト ボックス 5"/>
          <p:cNvSpPr txBox="1"/>
          <p:nvPr/>
        </p:nvSpPr>
        <p:spPr>
          <a:xfrm>
            <a:off x="4911551" y="3023587"/>
            <a:ext cx="30139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latin typeface="HGP創英角ｺﾞｼｯｸUB" pitchFamily="50" charset="-128"/>
                <a:ea typeface="HGP創英角ｺﾞｼｯｸUB" pitchFamily="50" charset="-128"/>
              </a:rPr>
              <a:t>新庁舎・新組織　業務概要</a:t>
            </a:r>
            <a:endParaRPr kumimoji="1" lang="ja-JP" altLang="en-US" dirty="0">
              <a:latin typeface="HGP創英角ｺﾞｼｯｸUB" pitchFamily="50" charset="-128"/>
              <a:ea typeface="HGP創英角ｺﾞｼｯｸUB" pitchFamily="50" charset="-128"/>
            </a:endParaRPr>
          </a:p>
        </p:txBody>
      </p:sp>
      <p:pic>
        <p:nvPicPr>
          <p:cNvPr id="8" name="図 7" descr="無題.jpg"/>
          <p:cNvPicPr>
            <a:picLocks noChangeAspect="1"/>
          </p:cNvPicPr>
          <p:nvPr/>
        </p:nvPicPr>
        <p:blipFill>
          <a:blip r:embed="rId3" cstate="print"/>
          <a:srcRect r="46790" b="9116"/>
          <a:stretch>
            <a:fillRect/>
          </a:stretch>
        </p:blipFill>
        <p:spPr>
          <a:xfrm>
            <a:off x="5217219" y="3527987"/>
            <a:ext cx="2402655" cy="3136804"/>
          </a:xfrm>
          <a:prstGeom prst="rect">
            <a:avLst/>
          </a:prstGeom>
        </p:spPr>
      </p:pic>
      <p:sp>
        <p:nvSpPr>
          <p:cNvPr id="10" name="コンテンツ プレースホルダー 4"/>
          <p:cNvSpPr txBox="1">
            <a:spLocks/>
          </p:cNvSpPr>
          <p:nvPr/>
        </p:nvSpPr>
        <p:spPr>
          <a:xfrm>
            <a:off x="539552" y="3789174"/>
            <a:ext cx="3888432" cy="1935698"/>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rPr>
              <a:t>・職員はどんな問い合わせにも対応できなければ・・・</a:t>
            </a:r>
            <a:endParaRPr kumimoji="1" lang="en-US" altLang="ja-JP" sz="3600" b="0" i="0" u="none" strike="noStrike" kern="1200" cap="none" spc="0" normalizeH="0" baseline="0" noProof="0" dirty="0" smtClean="0">
              <a:ln>
                <a:noFill/>
              </a:ln>
              <a:solidFill>
                <a:schemeClr val="tx1"/>
              </a:solidFill>
              <a:effectLst/>
              <a:uLnTx/>
              <a:uFillTx/>
              <a:latin typeface="HGPｺﾞｼｯｸE" panose="020B0900000000000000" pitchFamily="50" charset="-128"/>
              <a:ea typeface="HGPｺﾞｼｯｸE" panose="020B0900000000000000" pitchFamily="50" charset="-128"/>
              <a:cs typeface="+mn-cs"/>
            </a:endParaRPr>
          </a:p>
        </p:txBody>
      </p:sp>
      <p:pic>
        <p:nvPicPr>
          <p:cNvPr id="9" name="図 8"/>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4583" y1="18634" x2="44583" y2="18634"/>
                        <a14:foregroundMark x1="74583" y1="17391" x2="74583" y2="17391"/>
                        <a14:foregroundMark x1="77917" y1="13251" x2="77917" y2="13251"/>
                        <a14:foregroundMark x1="74792" y1="14493" x2="74792" y2="14493"/>
                        <a14:foregroundMark x1="71250" y1="22153" x2="71250" y2="22153"/>
                        <a14:foregroundMark x1="60833" y1="21118" x2="60833" y2="21118"/>
                        <a14:foregroundMark x1="62917" y1="66874" x2="62917" y2="66874"/>
                        <a14:foregroundMark x1="23542" y1="56522" x2="23542" y2="56522"/>
                        <a14:foregroundMark x1="73125" y1="12836" x2="73125" y2="12836"/>
                        <a14:foregroundMark x1="56667" y1="65424" x2="56667" y2="65424"/>
                        <a14:foregroundMark x1="22083" y1="55901" x2="22083" y2="55901"/>
                        <a14:foregroundMark x1="86250" y1="74120" x2="86250" y2="74120"/>
                        <a14:foregroundMark x1="10000" y1="58592" x2="10000" y2="58592"/>
                        <a14:foregroundMark x1="17917" y1="69979" x2="17917" y2="69979"/>
                      </a14:backgroundRemoval>
                    </a14:imgEffect>
                  </a14:imgLayer>
                </a14:imgProps>
              </a:ext>
              <a:ext uri="{28A0092B-C50C-407E-A947-70E740481C1C}">
                <a14:useLocalDpi xmlns:a14="http://schemas.microsoft.com/office/drawing/2010/main" val="0"/>
              </a:ext>
            </a:extLst>
          </a:blip>
          <a:stretch>
            <a:fillRect/>
          </a:stretch>
        </p:blipFill>
        <p:spPr>
          <a:xfrm>
            <a:off x="1908031" y="667303"/>
            <a:ext cx="5616297" cy="5642018"/>
          </a:xfrm>
          <a:prstGeom prst="rect">
            <a:avLst/>
          </a:prstGeom>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Righ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sp>
        <p:nvSpPr>
          <p:cNvPr id="5" name="角丸四角形 4"/>
          <p:cNvSpPr/>
          <p:nvPr/>
        </p:nvSpPr>
        <p:spPr>
          <a:xfrm>
            <a:off x="672004" y="980728"/>
            <a:ext cx="7968344" cy="4283119"/>
          </a:xfrm>
          <a:prstGeom prst="roundRect">
            <a:avLst/>
          </a:prstGeom>
          <a:solidFill>
            <a:schemeClr val="bg1"/>
          </a:solidFill>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5000" kern="1200" dirty="0" smtClean="0">
                <a:solidFill>
                  <a:schemeClr val="tx1"/>
                </a:solidFill>
              </a:rPr>
              <a:t>どのくらいの理解度があるか職員に問題を出してみよう！！</a:t>
            </a:r>
            <a:endParaRPr kumimoji="1" lang="en-US" altLang="ja-JP" sz="5000" kern="1200" dirty="0" smtClean="0">
              <a:solidFill>
                <a:schemeClr val="tx1"/>
              </a:solidFill>
            </a:endParaRPr>
          </a:p>
        </p:txBody>
      </p:sp>
      <p:sp>
        <p:nvSpPr>
          <p:cNvPr id="2" name="フッター プレースホルダ 1"/>
          <p:cNvSpPr>
            <a:spLocks noGrp="1"/>
          </p:cNvSpPr>
          <p:nvPr>
            <p:ph type="ftr" sz="quarter" idx="11"/>
          </p:nvPr>
        </p:nvSpPr>
        <p:spPr/>
        <p:txBody>
          <a:bodyPr/>
          <a:lstStyle/>
          <a:p>
            <a:r>
              <a:rPr kumimoji="1" lang="ja-JP" altLang="en-US" smtClean="0"/>
              <a:t>岐阜県海津市</a:t>
            </a:r>
            <a:endParaRPr kumimoji="1" lang="ja-JP" altLang="en-US"/>
          </a:p>
        </p:txBody>
      </p:sp>
      <p:sp>
        <p:nvSpPr>
          <p:cNvPr id="3" name="角丸四角形 4"/>
          <p:cNvSpPr/>
          <p:nvPr/>
        </p:nvSpPr>
        <p:spPr>
          <a:xfrm>
            <a:off x="611560" y="980728"/>
            <a:ext cx="7920881" cy="4071314"/>
          </a:xfrm>
          <a:prstGeom prst="roundRect">
            <a:avLst/>
          </a:prstGeom>
          <a:solidFill>
            <a:schemeClr val="bg1"/>
          </a:solidFill>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en-US" altLang="ja-JP" sz="9600" kern="1200" dirty="0" smtClean="0">
                <a:solidFill>
                  <a:schemeClr val="tx1"/>
                </a:solidFill>
                <a:latin typeface="HGP創英角ｺﾞｼｯｸUB" pitchFamily="50" charset="-128"/>
                <a:ea typeface="HGP創英角ｺﾞｼｯｸUB" pitchFamily="50" charset="-128"/>
              </a:rPr>
              <a:t>e-</a:t>
            </a:r>
            <a:r>
              <a:rPr kumimoji="1" lang="ja-JP" altLang="en-US" sz="9600" kern="1200" dirty="0" smtClean="0">
                <a:solidFill>
                  <a:schemeClr val="tx1"/>
                </a:solidFill>
                <a:latin typeface="HGP創英角ｺﾞｼｯｸUB" pitchFamily="50" charset="-128"/>
                <a:ea typeface="HGP創英角ｺﾞｼｯｸUB" pitchFamily="50" charset="-128"/>
              </a:rPr>
              <a:t>ラーニングの実施</a:t>
            </a:r>
            <a:endParaRPr kumimoji="1" lang="ja-JP" altLang="en-US" sz="9600" kern="1200" dirty="0">
              <a:solidFill>
                <a:schemeClr val="tx1"/>
              </a:solidFill>
              <a:latin typeface="HGP創英角ｺﾞｼｯｸUB" pitchFamily="50" charset="-128"/>
              <a:ea typeface="HGP創英角ｺﾞｼｯｸUB" pitchFamily="50" charset="-128"/>
            </a:endParaRPr>
          </a:p>
        </p:txBody>
      </p:sp>
      <p:sp>
        <p:nvSpPr>
          <p:cNvPr id="6" name="テキスト ボックス 5"/>
          <p:cNvSpPr txBox="1"/>
          <p:nvPr/>
        </p:nvSpPr>
        <p:spPr>
          <a:xfrm>
            <a:off x="827584" y="1412776"/>
            <a:ext cx="5544616" cy="2034123"/>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4400" dirty="0" smtClean="0">
                <a:latin typeface="HGP創英角ｺﾞｼｯｸUB" pitchFamily="50" charset="-128"/>
                <a:ea typeface="HGP創英角ｺﾞｼｯｸUB" pitchFamily="50" charset="-128"/>
              </a:rPr>
              <a:t>市役所業務について</a:t>
            </a:r>
            <a:endParaRPr kumimoji="1" lang="ja-JP" altLang="en-US" sz="4400" dirty="0">
              <a:latin typeface="HGP創英角ｺﾞｼｯｸUB" pitchFamily="50" charset="-128"/>
              <a:ea typeface="HGP創英角ｺﾞｼｯｸUB" pitchFamily="50" charset="-128"/>
            </a:endParaRPr>
          </a:p>
        </p:txBody>
      </p:sp>
      <p:pic>
        <p:nvPicPr>
          <p:cNvPr id="1028" name="Picture 4" descr="C:\Users\tomomi-kasuga\AppData\Local\Microsoft\Windows\Temporary Internet Files\Content.IE5\IW65538T\gi01g201405241000[1].png"/>
          <p:cNvPicPr>
            <a:picLocks noChangeAspect="1" noChangeArrowheads="1"/>
          </p:cNvPicPr>
          <p:nvPr/>
        </p:nvPicPr>
        <p:blipFill>
          <a:blip r:embed="rId4" cstate="print"/>
          <a:srcRect/>
          <a:stretch>
            <a:fillRect/>
          </a:stretch>
        </p:blipFill>
        <p:spPr bwMode="auto">
          <a:xfrm>
            <a:off x="5292080" y="2924944"/>
            <a:ext cx="2854714" cy="2592288"/>
          </a:xfrm>
          <a:prstGeom prst="rect">
            <a:avLst/>
          </a:prstGeom>
          <a:noFill/>
        </p:spPr>
      </p:pic>
      <p:sp>
        <p:nvSpPr>
          <p:cNvPr id="9" name="テキスト ボックス 8"/>
          <p:cNvSpPr txBox="1"/>
          <p:nvPr/>
        </p:nvSpPr>
        <p:spPr>
          <a:xfrm>
            <a:off x="827584" y="5229200"/>
            <a:ext cx="7344816" cy="369332"/>
          </a:xfrm>
          <a:prstGeom prst="rect">
            <a:avLst/>
          </a:prstGeom>
          <a:noFill/>
        </p:spPr>
        <p:txBody>
          <a:bodyPr wrap="square" rtlCol="0">
            <a:spAutoFit/>
          </a:bodyPr>
          <a:lstStyle/>
          <a:p>
            <a:r>
              <a:rPr lang="en-US" altLang="ja-JP" dirty="0" smtClean="0">
                <a:latin typeface="HGPｺﾞｼｯｸE" pitchFamily="50" charset="-128"/>
                <a:ea typeface="HGPｺﾞｼｯｸE" pitchFamily="50" charset="-128"/>
              </a:rPr>
              <a:t>※e-</a:t>
            </a:r>
            <a:r>
              <a:rPr lang="ja-JP" altLang="en-US" dirty="0" smtClean="0">
                <a:latin typeface="HGPｺﾞｼｯｸE" pitchFamily="50" charset="-128"/>
                <a:ea typeface="HGPｺﾞｼｯｸE" pitchFamily="50" charset="-128"/>
              </a:rPr>
              <a:t>ラーニング・・・インターネットを利用した学習形態</a:t>
            </a:r>
            <a:endParaRPr kumimoji="1" lang="ja-JP" altLang="en-US" dirty="0">
              <a:latin typeface="HGPｺﾞｼｯｸE" pitchFamily="50" charset="-128"/>
              <a:ea typeface="HGPｺﾞｼｯｸE" pitchFamily="50" charset="-128"/>
            </a:endParaRPr>
          </a:p>
        </p:txBody>
      </p:sp>
      <p:sp>
        <p:nvSpPr>
          <p:cNvPr id="7" name="テキスト ボックス 6"/>
          <p:cNvSpPr txBox="1"/>
          <p:nvPr/>
        </p:nvSpPr>
        <p:spPr>
          <a:xfrm>
            <a:off x="4355976" y="4149080"/>
            <a:ext cx="3608040" cy="1168539"/>
          </a:xfrm>
          <a:prstGeom prst="ellipse">
            <a:avLst/>
          </a:prstGeom>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4800" dirty="0" smtClean="0">
                <a:latin typeface="HGP創英角ｺﾞｼｯｸUB" pitchFamily="50" charset="-128"/>
                <a:ea typeface="HGP創英角ｺﾞｼｯｸUB" pitchFamily="50" charset="-128"/>
              </a:rPr>
              <a:t>全２８問</a:t>
            </a:r>
            <a:endParaRPr kumimoji="1" lang="ja-JP" altLang="en-US" sz="4800" dirty="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6.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2023</TotalTime>
  <Words>458</Words>
  <Application>Microsoft Office PowerPoint</Application>
  <PresentationFormat>画面に合わせる (4:3)</PresentationFormat>
  <Paragraphs>117</Paragraphs>
  <Slides>19</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19</vt:i4>
      </vt:variant>
    </vt:vector>
  </HeadingPairs>
  <TitlesOfParts>
    <vt:vector size="31" baseType="lpstr">
      <vt:lpstr>HGPｺﾞｼｯｸE</vt:lpstr>
      <vt:lpstr>HGP創英ﾌﾟﾚｾﾞﾝｽEB</vt:lpstr>
      <vt:lpstr>HGP創英角ｺﾞｼｯｸUB</vt:lpstr>
      <vt:lpstr>HGP創英角ﾎﾟｯﾌﾟ体</vt:lpstr>
      <vt:lpstr>HG丸ｺﾞｼｯｸM-PRO</vt:lpstr>
      <vt:lpstr>HG行書体</vt:lpstr>
      <vt:lpstr>HG創英ﾌﾟﾚｾﾞﾝｽEB</vt:lpstr>
      <vt:lpstr>HG創英角ﾎﾟｯﾌﾟ体</vt:lpstr>
      <vt:lpstr>ＭＳ Ｐゴシック</vt:lpstr>
      <vt:lpstr>Arial</vt:lpstr>
      <vt:lpstr>Calibri</vt:lpstr>
      <vt:lpstr>Office テーマ</vt:lpstr>
      <vt:lpstr>市役所業務を理解して 　　　スムーズに案内を☆</vt:lpstr>
      <vt:lpstr>業務改善運動実行委員会が始動！！</vt:lpstr>
      <vt:lpstr>PowerPoint プレゼンテーション</vt:lpstr>
      <vt:lpstr>まずは情報リサーチ☆</vt:lpstr>
      <vt:lpstr>過去の業務改善運動後の 職員アンケート</vt:lpstr>
      <vt:lpstr>市役所にどんな課題があるのか・・・</vt:lpstr>
      <vt:lpstr>PowerPoint プレゼンテーション</vt:lpstr>
      <vt:lpstr>PowerPoint プレゼンテーション</vt:lpstr>
      <vt:lpstr>PowerPoint プレゼンテーション</vt:lpstr>
      <vt:lpstr>e-ラーニング問題例</vt:lpstr>
      <vt:lpstr>e-ラーニング実施結果</vt:lpstr>
      <vt:lpstr>e-ラーニング実施後の職員の声</vt:lpstr>
      <vt:lpstr>PowerPoint プレゼンテーション</vt:lpstr>
      <vt:lpstr>若手職員で実施した取り組み</vt:lpstr>
      <vt:lpstr>PowerPoint プレゼンテーション</vt:lpstr>
      <vt:lpstr>PowerPoint プレゼンテーション</vt:lpstr>
      <vt:lpstr>PowerPoint プレゼンテーション</vt:lpstr>
      <vt:lpstr>夏祭りインタビュー結果例</vt:lpstr>
      <vt:lpstr>ご静聴ありがとうございました</vt:lpstr>
    </vt:vector>
  </TitlesOfParts>
  <Company>総務課</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KAIZU</dc:creator>
  <cp:lastModifiedBy>春日 ともみ</cp:lastModifiedBy>
  <cp:revision>252</cp:revision>
  <cp:lastPrinted>2016-02-12T04:27:34Z</cp:lastPrinted>
  <dcterms:created xsi:type="dcterms:W3CDTF">2016-01-14T01:25:41Z</dcterms:created>
  <dcterms:modified xsi:type="dcterms:W3CDTF">2016-03-30T00:30:29Z</dcterms:modified>
</cp:coreProperties>
</file>