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8" r:id="rId3"/>
    <p:sldId id="266" r:id="rId4"/>
    <p:sldId id="271" r:id="rId5"/>
    <p:sldId id="267" r:id="rId6"/>
    <p:sldId id="269" r:id="rId7"/>
    <p:sldId id="256" r:id="rId8"/>
    <p:sldId id="273" r:id="rId9"/>
    <p:sldId id="258" r:id="rId10"/>
    <p:sldId id="257" r:id="rId11"/>
    <p:sldId id="274" r:id="rId12"/>
    <p:sldId id="259" r:id="rId13"/>
    <p:sldId id="260" r:id="rId14"/>
    <p:sldId id="261" r:id="rId15"/>
    <p:sldId id="264" r:id="rId16"/>
    <p:sldId id="270" r:id="rId1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96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20E8D-E5DA-417E-81BE-9C2E070D0CAD}" type="datetimeFigureOut">
              <a:rPr kumimoji="1" lang="ja-JP" altLang="en-US" smtClean="0"/>
              <a:pPr/>
              <a:t>2014/3/11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5F1FA-CA8D-4275-BB91-53FBE48A45F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20E8D-E5DA-417E-81BE-9C2E070D0CAD}" type="datetimeFigureOut">
              <a:rPr kumimoji="1" lang="ja-JP" altLang="en-US" smtClean="0"/>
              <a:pPr/>
              <a:t>2014/3/11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5F1FA-CA8D-4275-BB91-53FBE48A45F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20E8D-E5DA-417E-81BE-9C2E070D0CAD}" type="datetimeFigureOut">
              <a:rPr kumimoji="1" lang="ja-JP" altLang="en-US" smtClean="0"/>
              <a:pPr/>
              <a:t>2014/3/11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5F1FA-CA8D-4275-BB91-53FBE48A45F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20E8D-E5DA-417E-81BE-9C2E070D0CAD}" type="datetimeFigureOut">
              <a:rPr kumimoji="1" lang="ja-JP" altLang="en-US" smtClean="0"/>
              <a:pPr/>
              <a:t>2014/3/11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5F1FA-CA8D-4275-BB91-53FBE48A45F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20E8D-E5DA-417E-81BE-9C2E070D0CAD}" type="datetimeFigureOut">
              <a:rPr kumimoji="1" lang="ja-JP" altLang="en-US" smtClean="0"/>
              <a:pPr/>
              <a:t>2014/3/11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5F1FA-CA8D-4275-BB91-53FBE48A45F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20E8D-E5DA-417E-81BE-9C2E070D0CAD}" type="datetimeFigureOut">
              <a:rPr kumimoji="1" lang="ja-JP" altLang="en-US" smtClean="0"/>
              <a:pPr/>
              <a:t>2014/3/11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5F1FA-CA8D-4275-BB91-53FBE48A45F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20E8D-E5DA-417E-81BE-9C2E070D0CAD}" type="datetimeFigureOut">
              <a:rPr kumimoji="1" lang="ja-JP" altLang="en-US" smtClean="0"/>
              <a:pPr/>
              <a:t>2014/3/11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5F1FA-CA8D-4275-BB91-53FBE48A45F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20E8D-E5DA-417E-81BE-9C2E070D0CAD}" type="datetimeFigureOut">
              <a:rPr kumimoji="1" lang="ja-JP" altLang="en-US" smtClean="0"/>
              <a:pPr/>
              <a:t>2014/3/11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5F1FA-CA8D-4275-BB91-53FBE48A45F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20E8D-E5DA-417E-81BE-9C2E070D0CAD}" type="datetimeFigureOut">
              <a:rPr kumimoji="1" lang="ja-JP" altLang="en-US" smtClean="0"/>
              <a:pPr/>
              <a:t>2014/3/11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5F1FA-CA8D-4275-BB91-53FBE48A45F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20E8D-E5DA-417E-81BE-9C2E070D0CAD}" type="datetimeFigureOut">
              <a:rPr kumimoji="1" lang="ja-JP" altLang="en-US" smtClean="0"/>
              <a:pPr/>
              <a:t>2014/3/11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5F1FA-CA8D-4275-BB91-53FBE48A45F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20E8D-E5DA-417E-81BE-9C2E070D0CAD}" type="datetimeFigureOut">
              <a:rPr kumimoji="1" lang="ja-JP" altLang="en-US" smtClean="0"/>
              <a:pPr/>
              <a:t>2014/3/11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5F1FA-CA8D-4275-BB91-53FBE48A45F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20E8D-E5DA-417E-81BE-9C2E070D0CAD}" type="datetimeFigureOut">
              <a:rPr kumimoji="1" lang="ja-JP" altLang="en-US" smtClean="0"/>
              <a:pPr/>
              <a:t>2014/3/11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5F1FA-CA8D-4275-BB91-53FBE48A45F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47047" t="9219" r="14272" b="20469"/>
            <a:stretch>
              <a:fillRect/>
            </a:stretch>
          </p:blipFill>
          <p:spPr bwMode="auto">
            <a:xfrm>
              <a:off x="4427984" y="0"/>
              <a:ext cx="4716016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47047" t="9219" r="14272" b="20469"/>
            <a:stretch>
              <a:fillRect/>
            </a:stretch>
          </p:blipFill>
          <p:spPr bwMode="auto">
            <a:xfrm>
              <a:off x="0" y="0"/>
              <a:ext cx="4716016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4162474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80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岐阜県海津市</a:t>
            </a:r>
            <a:r>
              <a:rPr kumimoji="1" lang="en-US" altLang="ja-JP" sz="80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/>
            </a:r>
            <a:br>
              <a:rPr kumimoji="1" lang="en-US" altLang="ja-JP" sz="80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kumimoji="1" lang="ja-JP" altLang="en-US" sz="80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業務改善運動</a:t>
            </a:r>
            <a:r>
              <a:rPr kumimoji="1" lang="en-US" altLang="ja-JP" sz="80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/>
            </a:r>
            <a:br>
              <a:rPr kumimoji="1" lang="en-US" altLang="ja-JP" sz="80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ja-JP" altLang="en-US" sz="80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事例発表</a:t>
            </a:r>
            <a:endParaRPr kumimoji="1" lang="ja-JP" altLang="en-US" sz="80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47047" t="9219" r="14272" b="20469"/>
            <a:stretch>
              <a:fillRect/>
            </a:stretch>
          </p:blipFill>
          <p:spPr bwMode="auto">
            <a:xfrm>
              <a:off x="4427984" y="0"/>
              <a:ext cx="4716016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47047" t="9219" r="14272" b="20469"/>
            <a:stretch>
              <a:fillRect/>
            </a:stretch>
          </p:blipFill>
          <p:spPr bwMode="auto">
            <a:xfrm>
              <a:off x="0" y="0"/>
              <a:ext cx="4716016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タイトル 1"/>
          <p:cNvSpPr txBox="1">
            <a:spLocks/>
          </p:cNvSpPr>
          <p:nvPr/>
        </p:nvSpPr>
        <p:spPr>
          <a:xfrm>
            <a:off x="7524328" y="116632"/>
            <a:ext cx="1224136" cy="6552728"/>
          </a:xfrm>
          <a:prstGeom prst="rect">
            <a:avLst/>
          </a:prstGeom>
          <a:noFill/>
        </p:spPr>
        <p:txBody>
          <a:bodyPr vert="eaVert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海津市改善</a:t>
            </a:r>
            <a:r>
              <a:rPr lang="ja-JP" altLang="en-US" sz="4400" dirty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事例</a:t>
            </a:r>
            <a: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/>
            </a:r>
            <a:b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j-cs"/>
              </a:rPr>
            </a:b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　総務課「選挙で業務改善☆」</a:t>
            </a:r>
          </a:p>
        </p:txBody>
      </p:sp>
      <p:sp>
        <p:nvSpPr>
          <p:cNvPr id="17" name="サブタイトル 2"/>
          <p:cNvSpPr txBox="1">
            <a:spLocks/>
          </p:cNvSpPr>
          <p:nvPr/>
        </p:nvSpPr>
        <p:spPr>
          <a:xfrm>
            <a:off x="323528" y="260648"/>
            <a:ext cx="1080120" cy="6336704"/>
          </a:xfrm>
          <a:prstGeom prst="rect">
            <a:avLst/>
          </a:prstGeom>
        </p:spPr>
        <p:txBody>
          <a:bodyPr vert="eaVert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職員ブログ「かいづ、</a:t>
            </a:r>
            <a:r>
              <a:rPr kumimoji="1" lang="ja-JP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つ</a:t>
            </a: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ーかい日記」で公開中！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7840" r="52751" b="21847"/>
          <a:stretch>
            <a:fillRect/>
          </a:stretch>
        </p:blipFill>
        <p:spPr bwMode="auto">
          <a:xfrm>
            <a:off x="1619672" y="0"/>
            <a:ext cx="57606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円/楕円 2"/>
          <p:cNvSpPr/>
          <p:nvPr/>
        </p:nvSpPr>
        <p:spPr>
          <a:xfrm>
            <a:off x="2339752" y="1412776"/>
            <a:ext cx="4392488" cy="410445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47047" t="9219" r="14272" b="20469"/>
            <a:stretch>
              <a:fillRect/>
            </a:stretch>
          </p:blipFill>
          <p:spPr bwMode="auto">
            <a:xfrm>
              <a:off x="4427984" y="0"/>
              <a:ext cx="4716016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47047" t="9219" r="14272" b="20469"/>
            <a:stretch>
              <a:fillRect/>
            </a:stretch>
          </p:blipFill>
          <p:spPr bwMode="auto">
            <a:xfrm>
              <a:off x="0" y="0"/>
              <a:ext cx="4716016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t="4887" r="52460" b="24801"/>
          <a:stretch>
            <a:fillRect/>
          </a:stretch>
        </p:blipFill>
        <p:spPr bwMode="auto">
          <a:xfrm>
            <a:off x="1619672" y="0"/>
            <a:ext cx="57961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円/楕円 2"/>
          <p:cNvSpPr/>
          <p:nvPr/>
        </p:nvSpPr>
        <p:spPr>
          <a:xfrm>
            <a:off x="2339752" y="404664"/>
            <a:ext cx="4320480" cy="410445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7524328" y="116632"/>
            <a:ext cx="1224136" cy="6552728"/>
          </a:xfrm>
          <a:prstGeom prst="rect">
            <a:avLst/>
          </a:prstGeom>
          <a:noFill/>
        </p:spPr>
        <p:txBody>
          <a:bodyPr vert="eaVert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海津市改善事例</a:t>
            </a:r>
            <a: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/>
            </a:r>
            <a:b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j-cs"/>
              </a:rPr>
            </a:b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　総務課「選挙で業務改善☆」</a:t>
            </a:r>
          </a:p>
        </p:txBody>
      </p:sp>
      <p:sp>
        <p:nvSpPr>
          <p:cNvPr id="9" name="サブタイトル 2"/>
          <p:cNvSpPr txBox="1">
            <a:spLocks/>
          </p:cNvSpPr>
          <p:nvPr/>
        </p:nvSpPr>
        <p:spPr>
          <a:xfrm>
            <a:off x="323528" y="260648"/>
            <a:ext cx="1080120" cy="6336704"/>
          </a:xfrm>
          <a:prstGeom prst="rect">
            <a:avLst/>
          </a:prstGeom>
        </p:spPr>
        <p:txBody>
          <a:bodyPr vert="eaVert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職員ブログ「かいづ、</a:t>
            </a:r>
            <a:r>
              <a:rPr kumimoji="1" lang="ja-JP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つ</a:t>
            </a: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ーかい日記」で公開中！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47047" t="9219" r="14272" b="20469"/>
            <a:stretch>
              <a:fillRect/>
            </a:stretch>
          </p:blipFill>
          <p:spPr bwMode="auto">
            <a:xfrm>
              <a:off x="4427984" y="0"/>
              <a:ext cx="4716016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47047" t="9219" r="14272" b="20469"/>
            <a:stretch>
              <a:fillRect/>
            </a:stretch>
          </p:blipFill>
          <p:spPr bwMode="auto">
            <a:xfrm>
              <a:off x="0" y="0"/>
              <a:ext cx="4716016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t="8605" r="52160" b="16891"/>
          <a:stretch>
            <a:fillRect/>
          </a:stretch>
        </p:blipFill>
        <p:spPr bwMode="auto">
          <a:xfrm>
            <a:off x="1619672" y="0"/>
            <a:ext cx="58326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円/楕円 2"/>
          <p:cNvSpPr/>
          <p:nvPr/>
        </p:nvSpPr>
        <p:spPr>
          <a:xfrm>
            <a:off x="2267744" y="2132856"/>
            <a:ext cx="4680520" cy="424847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7524328" y="116632"/>
            <a:ext cx="1224136" cy="6552728"/>
          </a:xfrm>
          <a:prstGeom prst="rect">
            <a:avLst/>
          </a:prstGeom>
          <a:noFill/>
        </p:spPr>
        <p:txBody>
          <a:bodyPr vert="eaVert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海津市改善事例</a:t>
            </a:r>
            <a: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/>
            </a:r>
            <a:b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j-cs"/>
              </a:rPr>
            </a:b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　総務課「選挙で業務改善☆」</a:t>
            </a:r>
          </a:p>
        </p:txBody>
      </p:sp>
      <p:sp>
        <p:nvSpPr>
          <p:cNvPr id="8" name="サブタイトル 2"/>
          <p:cNvSpPr txBox="1">
            <a:spLocks/>
          </p:cNvSpPr>
          <p:nvPr/>
        </p:nvSpPr>
        <p:spPr>
          <a:xfrm>
            <a:off x="323528" y="260648"/>
            <a:ext cx="1080120" cy="6336704"/>
          </a:xfrm>
          <a:prstGeom prst="rect">
            <a:avLst/>
          </a:prstGeom>
        </p:spPr>
        <p:txBody>
          <a:bodyPr vert="eaVert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職員ブログ「かいづ、</a:t>
            </a:r>
            <a:r>
              <a:rPr kumimoji="1" lang="ja-JP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つ</a:t>
            </a: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ーかい日記」で公開中！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47047" t="9219" r="14272" b="20469"/>
            <a:stretch>
              <a:fillRect/>
            </a:stretch>
          </p:blipFill>
          <p:spPr bwMode="auto">
            <a:xfrm>
              <a:off x="4427984" y="0"/>
              <a:ext cx="4716016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47047" t="9219" r="14272" b="20469"/>
            <a:stretch>
              <a:fillRect/>
            </a:stretch>
          </p:blipFill>
          <p:spPr bwMode="auto">
            <a:xfrm>
              <a:off x="0" y="0"/>
              <a:ext cx="4716016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t="7102" r="53050" b="22586"/>
          <a:stretch>
            <a:fillRect/>
          </a:stretch>
        </p:blipFill>
        <p:spPr bwMode="auto">
          <a:xfrm>
            <a:off x="1619672" y="0"/>
            <a:ext cx="57241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直線コネクタ 3"/>
          <p:cNvCxnSpPr/>
          <p:nvPr/>
        </p:nvCxnSpPr>
        <p:spPr>
          <a:xfrm>
            <a:off x="1907704" y="1484784"/>
            <a:ext cx="504056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タイトル 1"/>
          <p:cNvSpPr txBox="1">
            <a:spLocks/>
          </p:cNvSpPr>
          <p:nvPr/>
        </p:nvSpPr>
        <p:spPr>
          <a:xfrm>
            <a:off x="7524328" y="116632"/>
            <a:ext cx="1224136" cy="6552728"/>
          </a:xfrm>
          <a:prstGeom prst="rect">
            <a:avLst/>
          </a:prstGeom>
          <a:noFill/>
        </p:spPr>
        <p:txBody>
          <a:bodyPr vert="eaVert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海津市改善事例</a:t>
            </a:r>
            <a: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/>
            </a:r>
            <a:b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j-cs"/>
              </a:rPr>
            </a:b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　総務課「選挙で業務改善☆」</a:t>
            </a:r>
          </a:p>
        </p:txBody>
      </p:sp>
      <p:sp>
        <p:nvSpPr>
          <p:cNvPr id="9" name="サブタイトル 2"/>
          <p:cNvSpPr txBox="1">
            <a:spLocks/>
          </p:cNvSpPr>
          <p:nvPr/>
        </p:nvSpPr>
        <p:spPr>
          <a:xfrm>
            <a:off x="323528" y="260648"/>
            <a:ext cx="1080120" cy="6336704"/>
          </a:xfrm>
          <a:prstGeom prst="rect">
            <a:avLst/>
          </a:prstGeom>
        </p:spPr>
        <p:txBody>
          <a:bodyPr vert="eaVert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職員ブログ「かいづ、</a:t>
            </a:r>
            <a:r>
              <a:rPr kumimoji="1" lang="ja-JP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つ</a:t>
            </a: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ーかい日記」で公開中！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47047" t="9219" r="14272" b="20469"/>
            <a:stretch>
              <a:fillRect/>
            </a:stretch>
          </p:blipFill>
          <p:spPr bwMode="auto">
            <a:xfrm>
              <a:off x="4427984" y="0"/>
              <a:ext cx="4716016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47047" t="9219" r="14272" b="20469"/>
            <a:stretch>
              <a:fillRect/>
            </a:stretch>
          </p:blipFill>
          <p:spPr bwMode="auto">
            <a:xfrm>
              <a:off x="0" y="0"/>
              <a:ext cx="4716016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t="10055" r="53050" b="19633"/>
          <a:stretch>
            <a:fillRect/>
          </a:stretch>
        </p:blipFill>
        <p:spPr bwMode="auto">
          <a:xfrm>
            <a:off x="1619672" y="0"/>
            <a:ext cx="57241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t="11532" r="52460" b="18156"/>
          <a:stretch>
            <a:fillRect/>
          </a:stretch>
        </p:blipFill>
        <p:spPr bwMode="auto">
          <a:xfrm>
            <a:off x="1619672" y="0"/>
            <a:ext cx="57961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円/楕円 2"/>
          <p:cNvSpPr/>
          <p:nvPr/>
        </p:nvSpPr>
        <p:spPr>
          <a:xfrm>
            <a:off x="3491880" y="2420888"/>
            <a:ext cx="2232248" cy="57606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 t="22149" r="52460" b="7539"/>
          <a:stretch>
            <a:fillRect/>
          </a:stretch>
        </p:blipFill>
        <p:spPr bwMode="auto">
          <a:xfrm>
            <a:off x="1619672" y="0"/>
            <a:ext cx="57961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タイトル 1"/>
          <p:cNvSpPr txBox="1">
            <a:spLocks/>
          </p:cNvSpPr>
          <p:nvPr/>
        </p:nvSpPr>
        <p:spPr>
          <a:xfrm>
            <a:off x="7524328" y="116632"/>
            <a:ext cx="1224136" cy="6552728"/>
          </a:xfrm>
          <a:prstGeom prst="rect">
            <a:avLst/>
          </a:prstGeom>
          <a:noFill/>
        </p:spPr>
        <p:txBody>
          <a:bodyPr vert="eaVert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海津市改善事例</a:t>
            </a:r>
            <a: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/>
            </a:r>
            <a:b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j-cs"/>
              </a:rPr>
            </a:b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　総務課「選挙で業務改善☆」</a:t>
            </a:r>
          </a:p>
        </p:txBody>
      </p:sp>
      <p:sp>
        <p:nvSpPr>
          <p:cNvPr id="8" name="サブタイトル 2"/>
          <p:cNvSpPr txBox="1">
            <a:spLocks/>
          </p:cNvSpPr>
          <p:nvPr/>
        </p:nvSpPr>
        <p:spPr>
          <a:xfrm>
            <a:off x="323528" y="260648"/>
            <a:ext cx="1080120" cy="6336704"/>
          </a:xfrm>
          <a:prstGeom prst="rect">
            <a:avLst/>
          </a:prstGeom>
        </p:spPr>
        <p:txBody>
          <a:bodyPr vert="eaVert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職員ブログ「かいづ、</a:t>
            </a:r>
            <a:r>
              <a:rPr kumimoji="1" lang="ja-JP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つ</a:t>
            </a: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ーかい日記」で公開中！</a:t>
            </a:r>
          </a:p>
        </p:txBody>
      </p:sp>
      <p:sp>
        <p:nvSpPr>
          <p:cNvPr id="12" name="円/楕円 11"/>
          <p:cNvSpPr/>
          <p:nvPr/>
        </p:nvSpPr>
        <p:spPr>
          <a:xfrm>
            <a:off x="3491880" y="1412776"/>
            <a:ext cx="2232248" cy="57606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2555776" y="2924944"/>
            <a:ext cx="4032448" cy="367240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47047" t="9219" r="14272" b="20469"/>
            <a:stretch>
              <a:fillRect/>
            </a:stretch>
          </p:blipFill>
          <p:spPr bwMode="auto">
            <a:xfrm>
              <a:off x="4427984" y="0"/>
              <a:ext cx="4716016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47047" t="9219" r="14272" b="20469"/>
            <a:stretch>
              <a:fillRect/>
            </a:stretch>
          </p:blipFill>
          <p:spPr bwMode="auto">
            <a:xfrm>
              <a:off x="0" y="0"/>
              <a:ext cx="4716016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 t="7102" r="53050" b="22586"/>
          <a:stretch>
            <a:fillRect/>
          </a:stretch>
        </p:blipFill>
        <p:spPr bwMode="auto">
          <a:xfrm>
            <a:off x="1691680" y="0"/>
            <a:ext cx="57241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7524328" y="116632"/>
            <a:ext cx="1224136" cy="6552728"/>
          </a:xfrm>
          <a:prstGeom prst="rect">
            <a:avLst/>
          </a:prstGeom>
          <a:noFill/>
        </p:spPr>
        <p:txBody>
          <a:bodyPr vert="eaVert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海津市改善事例</a:t>
            </a:r>
            <a: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/>
            </a:r>
            <a:b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j-cs"/>
              </a:rPr>
            </a:b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　総務課「選挙で業務改善☆」</a:t>
            </a:r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323528" y="260648"/>
            <a:ext cx="1080120" cy="6336704"/>
          </a:xfrm>
          <a:prstGeom prst="rect">
            <a:avLst/>
          </a:prstGeom>
        </p:spPr>
        <p:txBody>
          <a:bodyPr vert="eaVert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職員ブログ「かいづ、</a:t>
            </a:r>
            <a:r>
              <a:rPr kumimoji="1" lang="ja-JP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つ</a:t>
            </a: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ーかい日記」で公開中！</a:t>
            </a:r>
          </a:p>
        </p:txBody>
      </p:sp>
      <p:sp>
        <p:nvSpPr>
          <p:cNvPr id="9" name="爆発 1 8"/>
          <p:cNvSpPr/>
          <p:nvPr/>
        </p:nvSpPr>
        <p:spPr>
          <a:xfrm>
            <a:off x="827584" y="1196752"/>
            <a:ext cx="6984776" cy="2592288"/>
          </a:xfrm>
          <a:prstGeom prst="irregularSeal1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0" y="2780928"/>
            <a:ext cx="77768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１</a:t>
            </a:r>
            <a:r>
              <a:rPr kumimoji="1" lang="ja-JP" altLang="en-US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時間半以上の短縮</a:t>
            </a:r>
            <a:endParaRPr kumimoji="1" lang="ja-JP" altLang="en-US" sz="6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627784" y="1556792"/>
            <a:ext cx="148336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800" b="1" dirty="0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ﾔｯ━ヾ</a:t>
            </a:r>
            <a:r>
              <a:rPr lang="en-US" altLang="ja-JP" sz="8800" b="1" dirty="0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(*´∀)(∀</a:t>
            </a:r>
            <a:r>
              <a:rPr lang="ja-JP" altLang="en-US" sz="8800" b="1" dirty="0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｀*</a:t>
            </a:r>
            <a:r>
              <a:rPr lang="en-US" altLang="ja-JP" sz="8800" b="1" dirty="0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)</a:t>
            </a:r>
            <a:r>
              <a:rPr lang="ja-JP" altLang="en-US" sz="8800" b="1" dirty="0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ﾉﾞ━ｯﾀ</a:t>
            </a:r>
            <a:r>
              <a:rPr lang="en-US" altLang="ja-JP" sz="8800" b="1" dirty="0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!!</a:t>
            </a:r>
            <a:endParaRPr kumimoji="1" lang="ja-JP" altLang="en-US" sz="8800" b="1" dirty="0">
              <a:solidFill>
                <a:srgbClr val="FF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-9037512" y="21967"/>
            <a:ext cx="1973019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solidFill>
                  <a:schemeClr val="bg1">
                    <a:lumMod val="5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8888888888888888888888</a:t>
            </a:r>
            <a:r>
              <a:rPr lang="ja-JP" altLang="en-US" sz="4000" b="1" dirty="0" smtClean="0">
                <a:solidFill>
                  <a:schemeClr val="bg1">
                    <a:lumMod val="5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　　　ﾊﾟﾁﾊﾟﾁﾊﾟﾁﾊﾟﾁ</a:t>
            </a:r>
            <a:endParaRPr lang="en-US" altLang="ja-JP" sz="4000" b="1" dirty="0" smtClean="0">
              <a:solidFill>
                <a:schemeClr val="bg1">
                  <a:lumMod val="50000"/>
                </a:scheme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ja-JP" altLang="en-US" sz="4000" b="1" dirty="0" smtClean="0">
                <a:solidFill>
                  <a:schemeClr val="bg1">
                    <a:lumMod val="5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　　　　　　　　　　　　　　　</a:t>
            </a:r>
            <a:r>
              <a:rPr lang="en-US" altLang="ja-JP" sz="4000" b="1" dirty="0" smtClean="0">
                <a:solidFill>
                  <a:schemeClr val="bg1">
                    <a:lumMod val="5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8888888888888</a:t>
            </a:r>
          </a:p>
          <a:p>
            <a:r>
              <a:rPr lang="ja-JP" altLang="en-US" sz="4000" b="1" dirty="0" smtClean="0">
                <a:solidFill>
                  <a:schemeClr val="bg1">
                    <a:lumMod val="5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　　　　ﾊﾟﾁﾊﾟﾁﾊﾟﾁﾊﾟﾁ　　　　　　</a:t>
            </a:r>
            <a:r>
              <a:rPr lang="en-US" altLang="ja-JP" sz="4000" b="1" dirty="0" smtClean="0">
                <a:solidFill>
                  <a:schemeClr val="bg1">
                    <a:lumMod val="5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8888888</a:t>
            </a:r>
            <a:r>
              <a:rPr lang="ja-JP" altLang="en-US" sz="4000" b="1" dirty="0" smtClean="0">
                <a:solidFill>
                  <a:schemeClr val="bg1">
                    <a:lumMod val="5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　　　　　　ﾊﾟﾁﾊﾟﾁﾊﾟﾁﾊﾟﾁﾊﾟﾁﾊﾟﾁ</a:t>
            </a:r>
            <a:endParaRPr lang="en-US" altLang="ja-JP" sz="4000" b="1" dirty="0" smtClean="0">
              <a:solidFill>
                <a:schemeClr val="bg1">
                  <a:lumMod val="50000"/>
                </a:scheme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ja-JP" altLang="en-US" sz="4000" b="1" dirty="0" smtClean="0">
                <a:solidFill>
                  <a:schemeClr val="bg1">
                    <a:lumMod val="5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　　　　　　　　</a:t>
            </a:r>
            <a:endParaRPr lang="en-US" altLang="ja-JP" sz="4000" b="1" dirty="0" smtClean="0">
              <a:solidFill>
                <a:schemeClr val="bg1">
                  <a:lumMod val="50000"/>
                </a:scheme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ja-JP" altLang="en-US" sz="4000" b="1" dirty="0" smtClean="0">
                <a:solidFill>
                  <a:schemeClr val="bg1">
                    <a:lumMod val="5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　　　　　　</a:t>
            </a:r>
            <a:r>
              <a:rPr lang="en-US" altLang="ja-JP" sz="4000" b="1" dirty="0" smtClean="0">
                <a:solidFill>
                  <a:schemeClr val="bg1">
                    <a:lumMod val="5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8888888888888888888888888888888888888888888888</a:t>
            </a:r>
            <a:r>
              <a:rPr lang="ja-JP" altLang="en-US" sz="4000" b="1" dirty="0" smtClean="0">
                <a:solidFill>
                  <a:schemeClr val="bg1">
                    <a:lumMod val="5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　　　　　　　　         </a:t>
            </a:r>
            <a:endParaRPr lang="en-US" altLang="ja-JP" sz="4000" b="1" dirty="0" smtClean="0">
              <a:solidFill>
                <a:schemeClr val="bg1">
                  <a:lumMod val="50000"/>
                </a:scheme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ja-JP" altLang="en-US" sz="4000" b="1" dirty="0" smtClean="0">
                <a:solidFill>
                  <a:schemeClr val="bg1">
                    <a:lumMod val="5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　　　　　　　　　　</a:t>
            </a:r>
            <a:r>
              <a:rPr lang="en-US" altLang="ja-JP" sz="4000" b="1" dirty="0" smtClean="0">
                <a:solidFill>
                  <a:schemeClr val="bg1">
                    <a:lumMod val="5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88888888888888888888</a:t>
            </a:r>
          </a:p>
          <a:p>
            <a:r>
              <a:rPr lang="ja-JP" altLang="en-US" sz="4000" b="1" dirty="0" smtClean="0">
                <a:solidFill>
                  <a:schemeClr val="bg1">
                    <a:lumMod val="5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　　　　　　　　　　　　　　　　　</a:t>
            </a:r>
            <a:r>
              <a:rPr lang="en-US" altLang="ja-JP" sz="4000" b="1" dirty="0" smtClean="0">
                <a:solidFill>
                  <a:schemeClr val="bg1">
                    <a:lumMod val="5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888888888888</a:t>
            </a:r>
            <a:r>
              <a:rPr lang="ja-JP" altLang="en-US" sz="4000" b="1" dirty="0" smtClean="0">
                <a:solidFill>
                  <a:schemeClr val="bg1">
                    <a:lumMod val="5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　　　　</a:t>
            </a:r>
            <a:r>
              <a:rPr lang="en-US" altLang="ja-JP" sz="4000" b="1" dirty="0" smtClean="0">
                <a:solidFill>
                  <a:schemeClr val="bg1">
                    <a:lumMod val="5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888888888888</a:t>
            </a:r>
          </a:p>
          <a:p>
            <a:endParaRPr lang="en-US" altLang="ja-JP" sz="4000" b="1" dirty="0" smtClean="0">
              <a:solidFill>
                <a:schemeClr val="bg1">
                  <a:lumMod val="50000"/>
                </a:scheme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en-US" altLang="ja-JP" sz="4000" b="1" dirty="0" smtClean="0">
                <a:solidFill>
                  <a:schemeClr val="bg1">
                    <a:lumMod val="5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              8888888     </a:t>
            </a:r>
            <a:r>
              <a:rPr lang="ja-JP" altLang="en-US" sz="4000" b="1" dirty="0" smtClean="0">
                <a:solidFill>
                  <a:schemeClr val="bg1">
                    <a:lumMod val="5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ﾊﾟﾁﾊﾟﾁﾊﾟﾁﾊﾟﾁ　　　　　　　　８８８８８８８８</a:t>
            </a:r>
            <a:endParaRPr lang="en-US" altLang="ja-JP" sz="4000" b="1" dirty="0" smtClean="0">
              <a:solidFill>
                <a:schemeClr val="bg1">
                  <a:lumMod val="50000"/>
                </a:scheme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endParaRPr lang="en-US" altLang="ja-JP" sz="4000" b="1" dirty="0" smtClean="0">
              <a:solidFill>
                <a:schemeClr val="bg1">
                  <a:lumMod val="50000"/>
                </a:scheme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ja-JP" altLang="en-US" sz="4000" b="1" dirty="0" smtClean="0">
                <a:solidFill>
                  <a:schemeClr val="bg1">
                    <a:lumMod val="5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　　　　　　　　　　　　　　ﾊﾟﾁﾊﾟﾁﾊﾟﾁﾊﾟﾁ　　　　　　　　</a:t>
            </a:r>
            <a:r>
              <a:rPr lang="en-US" altLang="ja-JP" sz="4000" b="1" dirty="0" smtClean="0">
                <a:solidFill>
                  <a:schemeClr val="bg1">
                    <a:lumMod val="5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8888888888888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43608" y="5664150"/>
            <a:ext cx="7956376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latin typeface="HGSｺﾞｼｯｸM" pitchFamily="50" charset="-128"/>
                <a:ea typeface="HGSｺﾞｼｯｸM" pitchFamily="50" charset="-128"/>
              </a:rPr>
              <a:t>※</a:t>
            </a:r>
            <a:r>
              <a:rPr kumimoji="1" lang="ja-JP" altLang="en-US" sz="3200" dirty="0" smtClean="0">
                <a:latin typeface="HGSｺﾞｼｯｸM" pitchFamily="50" charset="-128"/>
                <a:ea typeface="HGSｺﾞｼｯｸM" pitchFamily="50" charset="-128"/>
              </a:rPr>
              <a:t>実際のブログにはコメントの書き込みは</a:t>
            </a:r>
            <a:endParaRPr kumimoji="1" lang="en-US" altLang="ja-JP" sz="3200" dirty="0" smtClean="0">
              <a:latin typeface="HGSｺﾞｼｯｸM" pitchFamily="50" charset="-128"/>
              <a:ea typeface="HGSｺﾞｼｯｸM" pitchFamily="50" charset="-128"/>
            </a:endParaRPr>
          </a:p>
          <a:p>
            <a:r>
              <a:rPr kumimoji="1" lang="ja-JP" altLang="en-US" sz="3200" dirty="0" smtClean="0">
                <a:latin typeface="HGSｺﾞｼｯｸM" pitchFamily="50" charset="-128"/>
                <a:ea typeface="HGSｺﾞｼｯｸM" pitchFamily="50" charset="-128"/>
              </a:rPr>
              <a:t>　できません。</a:t>
            </a:r>
            <a:endParaRPr kumimoji="1" lang="ja-JP" altLang="en-US" sz="3200" dirty="0">
              <a:latin typeface="HGSｺﾞｼｯｸM" pitchFamily="50" charset="-128"/>
              <a:ea typeface="HGSｺﾞｼｯｸM" pitchFamily="50" charset="-128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  <p:bldP spid="10" grpId="0"/>
      <p:bldP spid="10" grpId="1"/>
      <p:bldP spid="11" grpId="1"/>
      <p:bldP spid="11" grpId="2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47047" t="9219" r="14272" b="20469"/>
            <a:stretch>
              <a:fillRect/>
            </a:stretch>
          </p:blipFill>
          <p:spPr bwMode="auto">
            <a:xfrm>
              <a:off x="4427984" y="0"/>
              <a:ext cx="4716016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47047" t="9219" r="14272" b="20469"/>
            <a:stretch>
              <a:fillRect/>
            </a:stretch>
          </p:blipFill>
          <p:spPr bwMode="auto">
            <a:xfrm>
              <a:off x="0" y="0"/>
              <a:ext cx="4716016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395536" y="2060848"/>
            <a:ext cx="8229600" cy="1647056"/>
          </a:xfrm>
        </p:spPr>
        <p:txBody>
          <a:bodyPr>
            <a:noAutofit/>
          </a:bodyPr>
          <a:lstStyle/>
          <a:p>
            <a:r>
              <a:rPr kumimoji="1" lang="ja-JP" altLang="en-US" sz="6000" dirty="0" smtClean="0">
                <a:ln w="1905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ご清聴</a:t>
            </a:r>
            <a:r>
              <a:rPr kumimoji="1" lang="en-US" altLang="ja-JP" sz="6000" dirty="0" smtClean="0">
                <a:ln w="1905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/>
            </a:r>
            <a:br>
              <a:rPr kumimoji="1" lang="en-US" altLang="ja-JP" sz="6000" dirty="0" smtClean="0">
                <a:ln w="1905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kumimoji="1" lang="ja-JP" altLang="en-US" sz="6000" dirty="0" smtClean="0">
                <a:ln w="1905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ありがとうございました</a:t>
            </a:r>
            <a:endParaRPr kumimoji="1" lang="ja-JP" altLang="en-US" sz="6000" dirty="0">
              <a:ln w="1905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雲形吹き出し 2"/>
          <p:cNvSpPr/>
          <p:nvPr/>
        </p:nvSpPr>
        <p:spPr>
          <a:xfrm>
            <a:off x="4067944" y="2636912"/>
            <a:ext cx="2448272" cy="2520280"/>
          </a:xfrm>
          <a:prstGeom prst="cloudCallout">
            <a:avLst>
              <a:gd name="adj1" fmla="val 67120"/>
              <a:gd name="adj2" fmla="val 48487"/>
            </a:avLst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/>
              <a:t>残業や私用で参加できない！</a:t>
            </a:r>
            <a:endParaRPr kumimoji="1" lang="ja-JP" altLang="en-US" sz="2000" b="1" dirty="0"/>
          </a:p>
        </p:txBody>
      </p:sp>
      <p:pic>
        <p:nvPicPr>
          <p:cNvPr id="4" name="Picture 2" descr="C:\Users\tomomi-kasuga\AppData\Local\Microsoft\Windows\Temporary Internet Files\Content.IE5\IQD2Z6RS\MC900223408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940152" y="5353390"/>
            <a:ext cx="1296144" cy="1504610"/>
          </a:xfrm>
          <a:prstGeom prst="rect">
            <a:avLst/>
          </a:prstGeom>
          <a:noFill/>
        </p:spPr>
      </p:pic>
      <p:sp>
        <p:nvSpPr>
          <p:cNvPr id="6" name="雲形吹き出し 5"/>
          <p:cNvSpPr/>
          <p:nvPr/>
        </p:nvSpPr>
        <p:spPr>
          <a:xfrm>
            <a:off x="6695728" y="1772816"/>
            <a:ext cx="2448272" cy="2448272"/>
          </a:xfrm>
          <a:prstGeom prst="cloudCallout">
            <a:avLst>
              <a:gd name="adj1" fmla="val -25083"/>
              <a:gd name="adj2" fmla="val 85638"/>
            </a:avLst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00" b="1" dirty="0" smtClean="0"/>
              <a:t>すべての取り組みを知りたい！</a:t>
            </a:r>
            <a:endParaRPr kumimoji="1" lang="ja-JP" altLang="en-US" sz="20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1520" y="404664"/>
            <a:ext cx="4104456" cy="2677656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今までの業務改善運動では、６ブロックに分けて予選会を行い、各ブロックの代表が市の全体発表会（業務時間外）で改善の取り組みを報告していました。</a:t>
            </a:r>
            <a:endParaRPr lang="en-US" altLang="ja-JP" sz="28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0" y="3501008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200" b="1" dirty="0" smtClean="0"/>
              <a:t>ですが</a:t>
            </a:r>
            <a:r>
              <a:rPr kumimoji="1" lang="ja-JP" altLang="en-US" sz="7200" b="1" dirty="0" smtClean="0"/>
              <a:t>・・・</a:t>
            </a:r>
            <a:endParaRPr kumimoji="1" lang="ja-JP" altLang="en-US" sz="7200" b="1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47047" t="9219" r="14272" b="20469"/>
            <a:stretch>
              <a:fillRect/>
            </a:stretch>
          </p:blipFill>
          <p:spPr bwMode="auto">
            <a:xfrm>
              <a:off x="4427984" y="0"/>
              <a:ext cx="4716016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47047" t="9219" r="14272" b="20469"/>
            <a:stretch>
              <a:fillRect/>
            </a:stretch>
          </p:blipFill>
          <p:spPr bwMode="auto">
            <a:xfrm>
              <a:off x="0" y="0"/>
              <a:ext cx="4716016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図 5" descr="PRブース用.jpg"/>
          <p:cNvPicPr>
            <a:picLocks noChangeAspect="1"/>
          </p:cNvPicPr>
          <p:nvPr/>
        </p:nvPicPr>
        <p:blipFill>
          <a:blip r:embed="rId3" cstate="print"/>
          <a:srcRect l="7476" r="7476"/>
          <a:stretch>
            <a:fillRect/>
          </a:stretch>
        </p:blipFill>
        <p:spPr>
          <a:xfrm>
            <a:off x="687168" y="1057000"/>
            <a:ext cx="7841671" cy="580100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611560" y="476672"/>
            <a:ext cx="82047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b="1" dirty="0" smtClean="0">
                <a:ln w="3810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市職員ブログに変更！</a:t>
            </a:r>
            <a:endParaRPr kumimoji="1" lang="en-US" altLang="ja-JP" sz="4400" b="1" dirty="0" smtClean="0">
              <a:ln w="3810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9" name="爆発 1 8"/>
          <p:cNvSpPr/>
          <p:nvPr/>
        </p:nvSpPr>
        <p:spPr>
          <a:xfrm>
            <a:off x="323528" y="2780928"/>
            <a:ext cx="3744416" cy="3849347"/>
          </a:xfrm>
          <a:prstGeom prst="irregularSeal1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solidFill>
                  <a:srgbClr val="FF0000"/>
                </a:solidFill>
              </a:rPr>
              <a:t>職員間で取り組みを共有できる！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爆発 2 9"/>
          <p:cNvSpPr/>
          <p:nvPr/>
        </p:nvSpPr>
        <p:spPr>
          <a:xfrm>
            <a:off x="5076056" y="3501008"/>
            <a:ext cx="3888432" cy="3225359"/>
          </a:xfrm>
          <a:prstGeom prst="irregularSeal2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solidFill>
                  <a:srgbClr val="FF0000"/>
                </a:solidFill>
              </a:rPr>
              <a:t>広く市民に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PR</a:t>
            </a:r>
            <a:r>
              <a:rPr kumimoji="1" lang="ja-JP" altLang="en-US" sz="2400" b="1" dirty="0" smtClean="0">
                <a:solidFill>
                  <a:srgbClr val="FF0000"/>
                </a:solidFill>
              </a:rPr>
              <a:t>できる！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1520" y="116632"/>
            <a:ext cx="4162862" cy="54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今年度の報告形式を・・・</a:t>
            </a:r>
            <a:endParaRPr kumimoji="1" lang="ja-JP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47047" t="9219" r="14272" b="20469"/>
            <a:stretch>
              <a:fillRect/>
            </a:stretch>
          </p:blipFill>
          <p:spPr bwMode="auto">
            <a:xfrm>
              <a:off x="4427984" y="0"/>
              <a:ext cx="4716016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47047" t="9219" r="14272" b="20469"/>
            <a:stretch>
              <a:fillRect/>
            </a:stretch>
          </p:blipFill>
          <p:spPr bwMode="auto">
            <a:xfrm>
              <a:off x="0" y="0"/>
              <a:ext cx="4716016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グループ化 6"/>
          <p:cNvGrpSpPr/>
          <p:nvPr/>
        </p:nvGrpSpPr>
        <p:grpSpPr>
          <a:xfrm>
            <a:off x="683568" y="404664"/>
            <a:ext cx="3312368" cy="6158550"/>
            <a:chOff x="899592" y="404664"/>
            <a:chExt cx="3312368" cy="6158550"/>
          </a:xfrm>
        </p:grpSpPr>
        <p:pic>
          <p:nvPicPr>
            <p:cNvPr id="5" name="図 4" descr="chuunichi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9592" y="404664"/>
              <a:ext cx="3312368" cy="61585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6" name="テキスト ボックス 5"/>
            <p:cNvSpPr txBox="1"/>
            <p:nvPr/>
          </p:nvSpPr>
          <p:spPr>
            <a:xfrm>
              <a:off x="1187624" y="6237312"/>
              <a:ext cx="20162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b="1" dirty="0" smtClean="0"/>
                <a:t>中日新聞</a:t>
              </a:r>
              <a:r>
                <a:rPr lang="ja-JP" altLang="en-US" sz="1200" b="1" dirty="0" smtClean="0"/>
                <a:t>　</a:t>
              </a:r>
              <a:r>
                <a:rPr lang="en-US" altLang="ja-JP" sz="1200" b="1" dirty="0" smtClean="0"/>
                <a:t>2014</a:t>
              </a:r>
              <a:r>
                <a:rPr lang="ja-JP" altLang="en-US" sz="1200" b="1" dirty="0" smtClean="0"/>
                <a:t>年</a:t>
              </a:r>
              <a:r>
                <a:rPr lang="en-US" altLang="ja-JP" sz="1200" b="1" dirty="0" smtClean="0"/>
                <a:t>1</a:t>
              </a:r>
              <a:r>
                <a:rPr lang="ja-JP" altLang="en-US" sz="1200" b="1" dirty="0" smtClean="0"/>
                <a:t>月</a:t>
              </a:r>
              <a:r>
                <a:rPr lang="en-US" altLang="ja-JP" sz="1200" b="1" dirty="0" smtClean="0"/>
                <a:t>12</a:t>
              </a:r>
              <a:r>
                <a:rPr lang="ja-JP" altLang="en-US" sz="1200" b="1" dirty="0" smtClean="0"/>
                <a:t>日</a:t>
              </a:r>
              <a:endParaRPr kumimoji="1" lang="ja-JP" altLang="en-US" sz="1200" b="1" dirty="0"/>
            </a:p>
          </p:txBody>
        </p:sp>
      </p:grpSp>
      <p:sp>
        <p:nvSpPr>
          <p:cNvPr id="8" name="タイトル 7"/>
          <p:cNvSpPr>
            <a:spLocks noGrp="1"/>
          </p:cNvSpPr>
          <p:nvPr>
            <p:ph type="title"/>
          </p:nvPr>
        </p:nvSpPr>
        <p:spPr>
          <a:xfrm>
            <a:off x="4355976" y="274638"/>
            <a:ext cx="4330824" cy="4234482"/>
          </a:xfrm>
          <a:prstGeom prst="wedgeRoundRectCallout">
            <a:avLst>
              <a:gd name="adj1" fmla="val -53559"/>
              <a:gd name="adj2" fmla="val 72649"/>
              <a:gd name="adj3" fmla="val 16667"/>
            </a:avLst>
          </a:prstGeom>
          <a:solidFill>
            <a:schemeClr val="bg1"/>
          </a:solidFill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kumimoji="1" lang="ja-JP" alt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地元新聞、アイジャンプで取り上げられました！</a:t>
            </a:r>
            <a:endParaRPr kumimoji="1" lang="ja-JP" alt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372200" y="620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47047" t="9219" r="14272" b="20469"/>
            <a:stretch>
              <a:fillRect/>
            </a:stretch>
          </p:blipFill>
          <p:spPr bwMode="auto">
            <a:xfrm>
              <a:off x="4427984" y="0"/>
              <a:ext cx="4716016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47047" t="9219" r="14272" b="20469"/>
            <a:stretch>
              <a:fillRect/>
            </a:stretch>
          </p:blipFill>
          <p:spPr bwMode="auto">
            <a:xfrm>
              <a:off x="0" y="0"/>
              <a:ext cx="4716016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テキスト ボックス 4"/>
          <p:cNvSpPr txBox="1"/>
          <p:nvPr/>
        </p:nvSpPr>
        <p:spPr>
          <a:xfrm>
            <a:off x="755576" y="476672"/>
            <a:ext cx="7488832" cy="59093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5400" dirty="0" smtClean="0">
                <a:latin typeface="HGP創英角ﾎﾟｯﾌﾟ体" pitchFamily="50" charset="-128"/>
                <a:ea typeface="HGP創英角ﾎﾟｯﾌﾟ体" pitchFamily="50" charset="-128"/>
              </a:rPr>
              <a:t>職員投票の得票数＋</a:t>
            </a:r>
            <a:r>
              <a:rPr kumimoji="1" lang="en-US" altLang="ja-JP" sz="5400" dirty="0" err="1" smtClean="0">
                <a:latin typeface="HGP創英角ﾎﾟｯﾌﾟ体" pitchFamily="50" charset="-128"/>
                <a:ea typeface="HGP創英角ﾎﾟｯﾌﾟ体" pitchFamily="50" charset="-128"/>
              </a:rPr>
              <a:t>facebook</a:t>
            </a:r>
            <a:r>
              <a:rPr kumimoji="1" lang="ja-JP" altLang="en-US" sz="5400" dirty="0" smtClean="0">
                <a:latin typeface="HGP創英角ﾎﾟｯﾌﾟ体" pitchFamily="50" charset="-128"/>
                <a:ea typeface="HGP創英角ﾎﾟｯﾌﾟ体" pitchFamily="50" charset="-128"/>
              </a:rPr>
              <a:t>の「いいね！」の数の合計により、最優秀カイゼン賞は</a:t>
            </a:r>
            <a:endParaRPr kumimoji="1" lang="en-US" altLang="ja-JP" sz="5400" dirty="0" smtClean="0">
              <a:latin typeface="HGP創英角ﾎﾟｯﾌﾟ体" pitchFamily="50" charset="-128"/>
              <a:ea typeface="HGP創英角ﾎﾟｯﾌﾟ体" pitchFamily="50" charset="-128"/>
            </a:endParaRPr>
          </a:p>
          <a:p>
            <a:endParaRPr kumimoji="1" lang="en-US" altLang="ja-JP" sz="5400" dirty="0" smtClean="0">
              <a:latin typeface="HGP創英角ﾎﾟｯﾌﾟ体" pitchFamily="50" charset="-128"/>
              <a:ea typeface="HGP創英角ﾎﾟｯﾌﾟ体" pitchFamily="50" charset="-128"/>
            </a:endParaRPr>
          </a:p>
          <a:p>
            <a:endParaRPr kumimoji="1" lang="en-US" altLang="ja-JP" sz="5400" dirty="0" smtClean="0"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kumimoji="1" lang="ja-JP" altLang="en-US" sz="5400" dirty="0" smtClean="0">
                <a:latin typeface="HGP創英角ﾎﾟｯﾌﾟ体" pitchFamily="50" charset="-128"/>
                <a:ea typeface="HGP創英角ﾎﾟｯﾌﾟ体" pitchFamily="50" charset="-128"/>
              </a:rPr>
              <a:t>　　　　　　　　　　に決定！</a:t>
            </a:r>
            <a:endParaRPr kumimoji="1" lang="ja-JP" altLang="en-US" sz="54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6" name="フリーフォーム 5"/>
          <p:cNvSpPr/>
          <p:nvPr/>
        </p:nvSpPr>
        <p:spPr>
          <a:xfrm>
            <a:off x="1043608" y="3933056"/>
            <a:ext cx="6840760" cy="1512168"/>
          </a:xfrm>
          <a:custGeom>
            <a:avLst/>
            <a:gdLst>
              <a:gd name="connsiteX0" fmla="*/ 0 w 6840760"/>
              <a:gd name="connsiteY0" fmla="*/ 0 h 1512168"/>
              <a:gd name="connsiteX1" fmla="*/ 6840760 w 6840760"/>
              <a:gd name="connsiteY1" fmla="*/ 0 h 1512168"/>
              <a:gd name="connsiteX2" fmla="*/ 6840760 w 6840760"/>
              <a:gd name="connsiteY2" fmla="*/ 1512168 h 1512168"/>
              <a:gd name="connsiteX3" fmla="*/ 0 w 6840760"/>
              <a:gd name="connsiteY3" fmla="*/ 1512168 h 1512168"/>
              <a:gd name="connsiteX4" fmla="*/ 0 w 6840760"/>
              <a:gd name="connsiteY4" fmla="*/ 0 h 151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40760" h="1512168">
                <a:moveTo>
                  <a:pt x="0" y="0"/>
                </a:moveTo>
                <a:lnTo>
                  <a:pt x="6840760" y="0"/>
                </a:lnTo>
                <a:lnTo>
                  <a:pt x="6840760" y="1512168"/>
                </a:lnTo>
                <a:lnTo>
                  <a:pt x="0" y="151216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5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総務課</a:t>
            </a:r>
            <a:endParaRPr lang="en-US" altLang="ja-JP" sz="5400" dirty="0" smtClean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r"/>
            <a:r>
              <a:rPr lang="ja-JP" altLang="en-US" sz="5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「選挙で業務改善☆」</a:t>
            </a:r>
            <a:endParaRPr kumimoji="1" lang="ja-JP" altLang="en-US" sz="54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47047" t="9219" r="14272" b="20469"/>
            <a:stretch>
              <a:fillRect/>
            </a:stretch>
          </p:blipFill>
          <p:spPr bwMode="auto">
            <a:xfrm>
              <a:off x="4427984" y="0"/>
              <a:ext cx="4716016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47047" t="9219" r="14272" b="20469"/>
            <a:stretch>
              <a:fillRect/>
            </a:stretch>
          </p:blipFill>
          <p:spPr bwMode="auto">
            <a:xfrm>
              <a:off x="0" y="0"/>
              <a:ext cx="4716016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正方形/長方形 7"/>
          <p:cNvSpPr/>
          <p:nvPr/>
        </p:nvSpPr>
        <p:spPr>
          <a:xfrm>
            <a:off x="323528" y="1556792"/>
            <a:ext cx="8280920" cy="3600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6250706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5400" u="sng" dirty="0" smtClean="0">
                <a:solidFill>
                  <a:srgbClr val="0000FF"/>
                </a:solidFill>
                <a:latin typeface="HGP創英角ﾎﾟｯﾌﾟ体" pitchFamily="50" charset="-128"/>
                <a:ea typeface="HGP創英角ﾎﾟｯﾌﾟ体" pitchFamily="50" charset="-128"/>
              </a:rPr>
              <a:t>海津市改善事例</a:t>
            </a:r>
            <a:r>
              <a:rPr kumimoji="1" lang="en-US" altLang="ja-JP" sz="5400" u="sng" dirty="0" smtClean="0">
                <a:solidFill>
                  <a:srgbClr val="0000FF"/>
                </a:solidFill>
                <a:latin typeface="HGP創英角ﾎﾟｯﾌﾟ体" pitchFamily="50" charset="-128"/>
                <a:ea typeface="HGP創英角ﾎﾟｯﾌﾟ体" pitchFamily="50" charset="-128"/>
              </a:rPr>
              <a:t/>
            </a:r>
            <a:br>
              <a:rPr kumimoji="1" lang="en-US" altLang="ja-JP" sz="5400" u="sng" dirty="0" smtClean="0">
                <a:solidFill>
                  <a:srgbClr val="0000FF"/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kumimoji="1" lang="ja-JP" altLang="en-US" sz="5400" u="sng" dirty="0" smtClean="0">
                <a:solidFill>
                  <a:srgbClr val="0000FF"/>
                </a:solidFill>
                <a:latin typeface="HGP創英角ﾎﾟｯﾌﾟ体" pitchFamily="50" charset="-128"/>
                <a:ea typeface="HGP創英角ﾎﾟｯﾌﾟ体" pitchFamily="50" charset="-128"/>
              </a:rPr>
              <a:t>総務課（選挙管理委員会）</a:t>
            </a:r>
            <a:r>
              <a:rPr kumimoji="1" lang="en-US" altLang="ja-JP" sz="6600" u="sng" dirty="0" smtClean="0">
                <a:solidFill>
                  <a:srgbClr val="0000FF"/>
                </a:solidFill>
                <a:latin typeface="HGP創英角ﾎﾟｯﾌﾟ体" pitchFamily="50" charset="-128"/>
                <a:ea typeface="HGP創英角ﾎﾟｯﾌﾟ体" pitchFamily="50" charset="-128"/>
              </a:rPr>
              <a:t/>
            </a:r>
            <a:br>
              <a:rPr kumimoji="1" lang="en-US" altLang="ja-JP" sz="6600" u="sng" dirty="0" smtClean="0">
                <a:solidFill>
                  <a:srgbClr val="0000FF"/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ja-JP" altLang="en-US" sz="6600" u="sng" dirty="0" smtClean="0">
                <a:solidFill>
                  <a:srgbClr val="0000FF"/>
                </a:solidFill>
                <a:latin typeface="HGP創英角ﾎﾟｯﾌﾟ体" pitchFamily="50" charset="-128"/>
                <a:ea typeface="HGP創英角ﾎﾟｯﾌﾟ体" pitchFamily="50" charset="-128"/>
              </a:rPr>
              <a:t>「選挙で業務改善☆」</a:t>
            </a:r>
            <a:endParaRPr kumimoji="1" lang="ja-JP" altLang="en-US" sz="6600" u="sng" dirty="0">
              <a:solidFill>
                <a:srgbClr val="0000FF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467544" y="260648"/>
            <a:ext cx="8435280" cy="6250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海津市改善事例</a:t>
            </a:r>
            <a:r>
              <a:rPr kumimoji="1" lang="en-US" altLang="ja-JP" sz="5400" b="0" i="0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/>
            </a:r>
            <a:br>
              <a:rPr kumimoji="1" lang="en-US" altLang="ja-JP" sz="5400" b="0" i="0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j-cs"/>
              </a:rPr>
            </a:br>
            <a:r>
              <a:rPr kumimoji="1" lang="ja-JP" altLang="en-US" sz="5400" b="0" i="0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総務課（選挙管理委員会）</a:t>
            </a:r>
            <a:r>
              <a:rPr kumimoji="1" lang="en-US" altLang="ja-JP" sz="6600" b="0" i="0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/>
            </a:r>
            <a:br>
              <a:rPr kumimoji="1" lang="en-US" altLang="ja-JP" sz="6600" b="0" i="0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j-cs"/>
              </a:rPr>
            </a:br>
            <a:r>
              <a:rPr kumimoji="1" lang="ja-JP" altLang="en-US" sz="6600" b="0" i="0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「選挙で業務改善☆」</a:t>
            </a:r>
            <a:endParaRPr kumimoji="1" lang="ja-JP" altLang="en-US" sz="6600" b="0" i="0" u="sng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GP創英角ﾎﾟｯﾌﾟ体" pitchFamily="50" charset="-128"/>
              <a:ea typeface="HGP創英角ﾎﾟｯﾌﾟ体" pitchFamily="50" charset="-128"/>
              <a:cs typeface="+mj-cs"/>
            </a:endParaRPr>
          </a:p>
        </p:txBody>
      </p:sp>
      <p:sp>
        <p:nvSpPr>
          <p:cNvPr id="3" name="左矢印 2"/>
          <p:cNvSpPr/>
          <p:nvPr/>
        </p:nvSpPr>
        <p:spPr>
          <a:xfrm rot="3477403">
            <a:off x="5299606" y="4585144"/>
            <a:ext cx="1008112" cy="576064"/>
          </a:xfrm>
          <a:prstGeom prst="leftArrow">
            <a:avLst>
              <a:gd name="adj1" fmla="val 50000"/>
              <a:gd name="adj2" fmla="val 7904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47047" t="9219" r="14272" b="20469"/>
            <a:stretch>
              <a:fillRect/>
            </a:stretch>
          </p:blipFill>
          <p:spPr bwMode="auto">
            <a:xfrm>
              <a:off x="4427984" y="0"/>
              <a:ext cx="4716016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47047" t="9219" r="14272" b="20469"/>
            <a:stretch>
              <a:fillRect/>
            </a:stretch>
          </p:blipFill>
          <p:spPr bwMode="auto">
            <a:xfrm>
              <a:off x="0" y="0"/>
              <a:ext cx="4716016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t="6364" r="52751" b="23324"/>
          <a:stretch>
            <a:fillRect/>
          </a:stretch>
        </p:blipFill>
        <p:spPr bwMode="auto">
          <a:xfrm>
            <a:off x="1619672" y="0"/>
            <a:ext cx="57606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タイトル 23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1470025"/>
          </a:xfrm>
        </p:spPr>
        <p:txBody>
          <a:bodyPr>
            <a:normAutofit/>
          </a:bodyPr>
          <a:lstStyle/>
          <a:p>
            <a:r>
              <a:rPr kumimoji="1" lang="ja-JP" altLang="en-US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選挙の年！</a:t>
            </a:r>
            <a:endParaRPr kumimoji="1" lang="ja-JP" altLang="en-US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9" name="タイトル 1"/>
          <p:cNvSpPr txBox="1">
            <a:spLocks/>
          </p:cNvSpPr>
          <p:nvPr/>
        </p:nvSpPr>
        <p:spPr>
          <a:xfrm>
            <a:off x="7524328" y="116632"/>
            <a:ext cx="1224136" cy="6552728"/>
          </a:xfrm>
          <a:prstGeom prst="rect">
            <a:avLst/>
          </a:prstGeom>
          <a:noFill/>
        </p:spPr>
        <p:txBody>
          <a:bodyPr vert="eaVert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海津市改善</a:t>
            </a:r>
            <a:r>
              <a:rPr lang="ja-JP" altLang="en-US" sz="4400" dirty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事例</a:t>
            </a:r>
            <a: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/>
            </a:r>
            <a:b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j-cs"/>
              </a:rPr>
            </a:b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　総務課「選挙で業務改善☆」</a:t>
            </a:r>
          </a:p>
        </p:txBody>
      </p:sp>
      <p:sp>
        <p:nvSpPr>
          <p:cNvPr id="21" name="サブタイトル 2"/>
          <p:cNvSpPr txBox="1">
            <a:spLocks/>
          </p:cNvSpPr>
          <p:nvPr/>
        </p:nvSpPr>
        <p:spPr>
          <a:xfrm>
            <a:off x="323528" y="260648"/>
            <a:ext cx="1080120" cy="6336704"/>
          </a:xfrm>
          <a:prstGeom prst="rect">
            <a:avLst/>
          </a:prstGeom>
        </p:spPr>
        <p:txBody>
          <a:bodyPr vert="eaVert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職員ブログ「かいづ、</a:t>
            </a:r>
            <a:r>
              <a:rPr kumimoji="1" lang="ja-JP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つ</a:t>
            </a: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ーかい日記」で公開中！</a:t>
            </a:r>
          </a:p>
        </p:txBody>
      </p:sp>
      <p:sp>
        <p:nvSpPr>
          <p:cNvPr id="25" name="サブタイトル 24"/>
          <p:cNvSpPr>
            <a:spLocks noGrp="1"/>
          </p:cNvSpPr>
          <p:nvPr>
            <p:ph type="subTitle" idx="1"/>
          </p:nvPr>
        </p:nvSpPr>
        <p:spPr>
          <a:xfrm>
            <a:off x="-396552" y="4365104"/>
            <a:ext cx="7632848" cy="1417712"/>
          </a:xfrm>
          <a:ln w="38100">
            <a:noFill/>
          </a:ln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kumimoji="1" lang="ja-JP" altLang="en-US" sz="8000" b="1" cap="all" dirty="0" smtClean="0">
                <a:ln w="0"/>
                <a:solidFill>
                  <a:schemeClr val="tx1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12700" stA="50000" endPos="50000" dist="5000" dir="5400000" sy="-100000" rotWithShape="0"/>
                </a:effectLst>
                <a:latin typeface="HGP創英角ﾎﾟｯﾌﾟ体" pitchFamily="50" charset="-128"/>
                <a:ea typeface="HGP創英角ﾎﾟｯﾌﾟ体" pitchFamily="50" charset="-128"/>
              </a:rPr>
              <a:t>今でしょ！！？</a:t>
            </a:r>
            <a:endParaRPr kumimoji="1" lang="ja-JP" altLang="en-US" sz="8000" b="1" cap="all" dirty="0">
              <a:ln w="0"/>
              <a:solidFill>
                <a:schemeClr val="tx1"/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12700" stA="50000" endPos="50000" dist="5000" dir="5400000" sy="-100000" rotWithShape="0"/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/>
      <p:bldP spid="2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47047" t="9219" r="14272" b="20469"/>
            <a:stretch>
              <a:fillRect/>
            </a:stretch>
          </p:blipFill>
          <p:spPr bwMode="auto">
            <a:xfrm>
              <a:off x="4427984" y="0"/>
              <a:ext cx="4716016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47047" t="9219" r="14272" b="20469"/>
            <a:stretch>
              <a:fillRect/>
            </a:stretch>
          </p:blipFill>
          <p:spPr bwMode="auto">
            <a:xfrm>
              <a:off x="0" y="0"/>
              <a:ext cx="4716016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タイトル 1"/>
          <p:cNvSpPr txBox="1">
            <a:spLocks/>
          </p:cNvSpPr>
          <p:nvPr/>
        </p:nvSpPr>
        <p:spPr>
          <a:xfrm>
            <a:off x="7524328" y="116632"/>
            <a:ext cx="1224136" cy="6552728"/>
          </a:xfrm>
          <a:prstGeom prst="rect">
            <a:avLst/>
          </a:prstGeom>
          <a:noFill/>
        </p:spPr>
        <p:txBody>
          <a:bodyPr vert="eaVert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海津市改善</a:t>
            </a:r>
            <a:r>
              <a:rPr lang="ja-JP" altLang="en-US" sz="4400" dirty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事例</a:t>
            </a:r>
            <a: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/>
            </a:r>
            <a:b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j-cs"/>
              </a:rPr>
            </a:b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　総務課「選挙で業務改善☆」</a:t>
            </a:r>
          </a:p>
        </p:txBody>
      </p:sp>
      <p:sp>
        <p:nvSpPr>
          <p:cNvPr id="17" name="サブタイトル 2"/>
          <p:cNvSpPr txBox="1">
            <a:spLocks/>
          </p:cNvSpPr>
          <p:nvPr/>
        </p:nvSpPr>
        <p:spPr>
          <a:xfrm>
            <a:off x="323528" y="260648"/>
            <a:ext cx="1080120" cy="6336704"/>
          </a:xfrm>
          <a:prstGeom prst="rect">
            <a:avLst/>
          </a:prstGeom>
        </p:spPr>
        <p:txBody>
          <a:bodyPr vert="eaVert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職員ブログ「かいづ、</a:t>
            </a:r>
            <a:r>
              <a:rPr kumimoji="1" lang="ja-JP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つ</a:t>
            </a: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ーかい日記」で公開中！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t="4149" r="52751" b="25538"/>
          <a:stretch>
            <a:fillRect/>
          </a:stretch>
        </p:blipFill>
        <p:spPr bwMode="auto">
          <a:xfrm>
            <a:off x="1619672" y="0"/>
            <a:ext cx="57606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円/楕円 2"/>
          <p:cNvSpPr/>
          <p:nvPr/>
        </p:nvSpPr>
        <p:spPr>
          <a:xfrm>
            <a:off x="2339752" y="1772816"/>
            <a:ext cx="4392488" cy="4104456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下矢印 10"/>
          <p:cNvSpPr/>
          <p:nvPr/>
        </p:nvSpPr>
        <p:spPr>
          <a:xfrm rot="19464929">
            <a:off x="2964468" y="1688741"/>
            <a:ext cx="1008112" cy="1728192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0" y="116632"/>
            <a:ext cx="5292080" cy="211561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altLang="ja-JP" sz="8000" dirty="0" smtClean="0"/>
              <a:t>(*´-ω-</a:t>
            </a:r>
            <a:r>
              <a:rPr lang="ja-JP" altLang="el-GR" sz="8000" dirty="0" smtClean="0"/>
              <a:t>｀</a:t>
            </a:r>
            <a:r>
              <a:rPr lang="el-GR" altLang="ja-JP" sz="8000" dirty="0" smtClean="0"/>
              <a:t>)</a:t>
            </a:r>
            <a:endParaRPr kumimoji="1" lang="ja-JP" altLang="en-US" sz="8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0" y="5445224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kumimoji="1" lang="ja-JP" altLang="en-US" sz="3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実際に他の市の開票作業を見て勉強したい！！</a:t>
            </a:r>
            <a:endParaRPr kumimoji="1" lang="ja-JP" altLang="en-US" sz="3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0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47047" t="9219" r="14272" b="20469"/>
            <a:stretch>
              <a:fillRect/>
            </a:stretch>
          </p:blipFill>
          <p:spPr bwMode="auto">
            <a:xfrm>
              <a:off x="4427984" y="0"/>
              <a:ext cx="4716016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47047" t="9219" r="14272" b="20469"/>
            <a:stretch>
              <a:fillRect/>
            </a:stretch>
          </p:blipFill>
          <p:spPr bwMode="auto">
            <a:xfrm>
              <a:off x="0" y="0"/>
              <a:ext cx="4716016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タイトル 1"/>
          <p:cNvSpPr txBox="1">
            <a:spLocks/>
          </p:cNvSpPr>
          <p:nvPr/>
        </p:nvSpPr>
        <p:spPr>
          <a:xfrm>
            <a:off x="7524328" y="116632"/>
            <a:ext cx="1224136" cy="6552728"/>
          </a:xfrm>
          <a:prstGeom prst="rect">
            <a:avLst/>
          </a:prstGeom>
          <a:noFill/>
        </p:spPr>
        <p:txBody>
          <a:bodyPr vert="eaVert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海津市改善事例</a:t>
            </a:r>
            <a: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/>
            </a:r>
            <a:b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j-cs"/>
              </a:rPr>
            </a:b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　総務課「選挙で業務改善☆」</a:t>
            </a:r>
          </a:p>
        </p:txBody>
      </p:sp>
      <p:sp>
        <p:nvSpPr>
          <p:cNvPr id="9" name="サブタイトル 2"/>
          <p:cNvSpPr txBox="1">
            <a:spLocks/>
          </p:cNvSpPr>
          <p:nvPr/>
        </p:nvSpPr>
        <p:spPr>
          <a:xfrm>
            <a:off x="323528" y="260648"/>
            <a:ext cx="1080120" cy="6336704"/>
          </a:xfrm>
          <a:prstGeom prst="rect">
            <a:avLst/>
          </a:prstGeom>
        </p:spPr>
        <p:txBody>
          <a:bodyPr vert="eaVert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職員ブログ「かいづ、</a:t>
            </a:r>
            <a:r>
              <a:rPr kumimoji="1" lang="ja-JP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つ</a:t>
            </a: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ーかい日記」で公開中！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t="5625" r="52460" b="24062"/>
          <a:stretch>
            <a:fillRect/>
          </a:stretch>
        </p:blipFill>
        <p:spPr bwMode="auto">
          <a:xfrm>
            <a:off x="1619672" y="0"/>
            <a:ext cx="57961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円/楕円 2"/>
          <p:cNvSpPr/>
          <p:nvPr/>
        </p:nvSpPr>
        <p:spPr>
          <a:xfrm>
            <a:off x="2555776" y="836712"/>
            <a:ext cx="3888432" cy="288032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2555776" y="3861048"/>
            <a:ext cx="3888432" cy="288032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341</Words>
  <Application>Microsoft Office PowerPoint</Application>
  <PresentationFormat>画面に合わせる (4:3)</PresentationFormat>
  <Paragraphs>57</Paragraphs>
  <Slides>16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7" baseType="lpstr">
      <vt:lpstr>Office テーマ</vt:lpstr>
      <vt:lpstr>岐阜県海津市 業務改善運動 事例発表</vt:lpstr>
      <vt:lpstr>スライド 2</vt:lpstr>
      <vt:lpstr>スライド 3</vt:lpstr>
      <vt:lpstr>地元新聞、アイジャンプで取り上げられました！</vt:lpstr>
      <vt:lpstr>スライド 5</vt:lpstr>
      <vt:lpstr>海津市改善事例 総務課（選挙管理委員会） 「選挙で業務改善☆」</vt:lpstr>
      <vt:lpstr>選挙の年！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ご清聴 ありがとうございました</vt:lpstr>
    </vt:vector>
  </TitlesOfParts>
  <Company>総務課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KAIZU</dc:creator>
  <cp:lastModifiedBy>kaizu</cp:lastModifiedBy>
  <cp:revision>78</cp:revision>
  <dcterms:created xsi:type="dcterms:W3CDTF">2014-02-14T01:48:11Z</dcterms:created>
  <dcterms:modified xsi:type="dcterms:W3CDTF">2014-03-11T08:40:31Z</dcterms:modified>
</cp:coreProperties>
</file>